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78" r:id="rId2"/>
    <p:sldId id="288" r:id="rId3"/>
    <p:sldId id="340" r:id="rId4"/>
    <p:sldId id="335" r:id="rId5"/>
    <p:sldId id="348" r:id="rId6"/>
    <p:sldId id="336" r:id="rId7"/>
    <p:sldId id="354" r:id="rId8"/>
    <p:sldId id="355" r:id="rId9"/>
    <p:sldId id="356" r:id="rId10"/>
    <p:sldId id="353" r:id="rId11"/>
    <p:sldId id="338" r:id="rId12"/>
    <p:sldId id="259" r:id="rId13"/>
    <p:sldId id="341" r:id="rId14"/>
    <p:sldId id="347" r:id="rId15"/>
    <p:sldId id="300" r:id="rId16"/>
    <p:sldId id="380" r:id="rId17"/>
    <p:sldId id="385" r:id="rId18"/>
    <p:sldId id="305" r:id="rId19"/>
    <p:sldId id="304" r:id="rId20"/>
    <p:sldId id="265" r:id="rId21"/>
    <p:sldId id="269" r:id="rId22"/>
    <p:sldId id="346" r:id="rId23"/>
    <p:sldId id="266" r:id="rId24"/>
    <p:sldId id="267" r:id="rId25"/>
    <p:sldId id="379" r:id="rId26"/>
    <p:sldId id="395" r:id="rId27"/>
    <p:sldId id="394" r:id="rId28"/>
    <p:sldId id="381" r:id="rId29"/>
    <p:sldId id="386" r:id="rId30"/>
    <p:sldId id="268" r:id="rId31"/>
    <p:sldId id="357" r:id="rId32"/>
    <p:sldId id="359" r:id="rId33"/>
    <p:sldId id="360" r:id="rId34"/>
    <p:sldId id="361" r:id="rId35"/>
    <p:sldId id="362" r:id="rId36"/>
    <p:sldId id="363" r:id="rId37"/>
    <p:sldId id="364" r:id="rId38"/>
    <p:sldId id="365" r:id="rId39"/>
    <p:sldId id="366" r:id="rId40"/>
    <p:sldId id="368" r:id="rId41"/>
    <p:sldId id="367" r:id="rId42"/>
    <p:sldId id="369" r:id="rId43"/>
    <p:sldId id="358" r:id="rId44"/>
    <p:sldId id="308" r:id="rId45"/>
    <p:sldId id="316" r:id="rId46"/>
    <p:sldId id="396" r:id="rId47"/>
    <p:sldId id="317" r:id="rId48"/>
    <p:sldId id="318" r:id="rId49"/>
    <p:sldId id="387" r:id="rId50"/>
    <p:sldId id="324" r:id="rId51"/>
    <p:sldId id="388" r:id="rId52"/>
    <p:sldId id="325" r:id="rId53"/>
    <p:sldId id="393" r:id="rId54"/>
    <p:sldId id="397" r:id="rId55"/>
    <p:sldId id="391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B7C293B-6ECB-4BA4-B3F0-EEEB14CFFBDE}">
          <p14:sldIdLst>
            <p14:sldId id="278"/>
            <p14:sldId id="288"/>
          </p14:sldIdLst>
        </p14:section>
        <p14:section name="Introduction" id="{2ACAB4F1-3838-4DA9-A6C0-7E021BEBE04E}">
          <p14:sldIdLst>
            <p14:sldId id="340"/>
            <p14:sldId id="335"/>
            <p14:sldId id="348"/>
            <p14:sldId id="336"/>
            <p14:sldId id="354"/>
            <p14:sldId id="355"/>
            <p14:sldId id="356"/>
            <p14:sldId id="353"/>
            <p14:sldId id="338"/>
            <p14:sldId id="259"/>
            <p14:sldId id="341"/>
            <p14:sldId id="347"/>
            <p14:sldId id="300"/>
            <p14:sldId id="380"/>
            <p14:sldId id="385"/>
            <p14:sldId id="305"/>
            <p14:sldId id="304"/>
            <p14:sldId id="265"/>
            <p14:sldId id="269"/>
            <p14:sldId id="346"/>
            <p14:sldId id="266"/>
            <p14:sldId id="267"/>
            <p14:sldId id="379"/>
            <p14:sldId id="395"/>
            <p14:sldId id="394"/>
            <p14:sldId id="381"/>
            <p14:sldId id="386"/>
          </p14:sldIdLst>
        </p14:section>
        <p14:section name="Exercises" id="{C9A93589-CE82-45C3-97CF-5C2202B2DE04}">
          <p14:sldIdLst>
            <p14:sldId id="268"/>
            <p14:sldId id="357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8"/>
            <p14:sldId id="367"/>
            <p14:sldId id="369"/>
            <p14:sldId id="358"/>
            <p14:sldId id="308"/>
            <p14:sldId id="316"/>
            <p14:sldId id="396"/>
            <p14:sldId id="317"/>
            <p14:sldId id="318"/>
            <p14:sldId id="387"/>
            <p14:sldId id="324"/>
            <p14:sldId id="388"/>
            <p14:sldId id="325"/>
          </p14:sldIdLst>
        </p14:section>
        <p14:section name="Summary" id="{67C00191-B8FD-4343-A460-FD6119586668}">
          <p14:sldIdLst>
            <p14:sldId id="393"/>
            <p14:sldId id="397"/>
            <p14:sldId id="39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EF"/>
    <a:srgbClr val="CDF1FF"/>
    <a:srgbClr val="8BDEFF"/>
    <a:srgbClr val="0062D7"/>
    <a:srgbClr val="A18DB9"/>
    <a:srgbClr val="6E97C8"/>
    <a:srgbClr val="477BB9"/>
    <a:srgbClr val="933735"/>
    <a:srgbClr val="3F96FF"/>
    <a:srgbClr val="F58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34579" autoAdjust="0"/>
    <p:restoredTop sz="86332" autoAdjust="0"/>
  </p:normalViewPr>
  <p:slideViewPr>
    <p:cSldViewPr snapToGrid="0">
      <p:cViewPr>
        <p:scale>
          <a:sx n="60" d="100"/>
          <a:sy n="60" d="100"/>
        </p:scale>
        <p:origin x="-1410" y="-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908"/>
    </p:cViewPr>
  </p:sorterViewPr>
  <p:notesViewPr>
    <p:cSldViewPr snapToGrid="0">
      <p:cViewPr varScale="1">
        <p:scale>
          <a:sx n="101" d="100"/>
          <a:sy n="101" d="100"/>
        </p:scale>
        <p:origin x="-217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77312-AD05-4E78-B2A4-10C9647DC3E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B2649-56BC-4F9B-B7C8-98EE1FB1A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76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CCF28-2012-4623-8E3B-7B1DA3B39011}" type="datetimeFigureOut">
              <a:rPr lang="en-US" smtClean="0"/>
              <a:pPr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3A284-FE38-4107-AC70-2057EF175A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90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model is then executed</a:t>
            </a:r>
            <a:r>
              <a:rPr lang="en-US" baseline="0" dirty="0" smtClean="0"/>
              <a:t> by first executing 28 individual models of cellular processes at a 1 s time scale, second integrating the inputs and outputs of the individual models, for example, and finally repeating this process tens of thousands of times across the length of the </a:t>
            </a:r>
            <a:r>
              <a:rPr lang="en-US" i="1" baseline="0" dirty="0" smtClean="0"/>
              <a:t>Mycoplasma </a:t>
            </a:r>
            <a:r>
              <a:rPr lang="en-US" i="1" baseline="0" dirty="0" err="1" smtClean="0"/>
              <a:t>genitalium</a:t>
            </a:r>
            <a:r>
              <a:rPr lang="en-US" baseline="0" dirty="0" smtClean="0"/>
              <a:t> cell cycle.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3A284-FE38-4107-AC70-2057EF175A33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FE2EF-D59C-4FE8-B831-14E40956EE33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144000" cy="1447800"/>
          </a:xfrm>
          <a:noFill/>
        </p:spPr>
        <p:txBody>
          <a:bodyPr>
            <a:noAutofit/>
          </a:bodyPr>
          <a:lstStyle>
            <a:lvl1pPr>
              <a:defRPr sz="440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ADF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 algn="r"/>
            <a:endParaRPr lang="en-US" sz="2000" b="1" dirty="0" smtClean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579353" y="1569720"/>
            <a:ext cx="5985294" cy="425787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0" y="5943600"/>
            <a:ext cx="9144000" cy="91440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8ED94-D8E1-40BF-A5F2-19FF3DAB4F00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 marL="182880" indent="-182880"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DD789-E9D9-42DA-AF98-97414BDF9D3A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A50D-4B6C-4E1E-9012-F73DD6445E9D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81000" y="1524000"/>
            <a:ext cx="8382000" cy="3962400"/>
          </a:xfrm>
        </p:spPr>
        <p:txBody>
          <a:bodyPr/>
          <a:lstStyle>
            <a:lvl1pPr marL="0" indent="0" algn="ctr">
              <a:spcBef>
                <a:spcPts val="240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FontTx/>
              <a:buNone/>
              <a:defRPr sz="220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0" y="5852160"/>
            <a:ext cx="9144000" cy="100584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614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44083-DBD0-B343-BDD0-ECABAD155192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A9FD2-6A4F-994D-8693-687D94880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81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19869"/>
            <a:ext cx="9144000" cy="1447800"/>
          </a:xfrm>
          <a:noFill/>
        </p:spPr>
        <p:txBody>
          <a:bodyPr>
            <a:noAutofit/>
          </a:bodyPr>
          <a:lstStyle>
            <a:lvl1pPr>
              <a:defRPr sz="440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ADF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91720"/>
            <a:ext cx="6400800" cy="76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7" name="Rectangle 6"/>
          <p:cNvSpPr/>
          <p:nvPr userDrawn="1"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 algn="r"/>
            <a:endParaRPr lang="en-US" sz="2000" b="1" dirty="0" smtClean="0">
              <a:solidFill>
                <a:schemeClr val="bg1"/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0" y="5943600"/>
            <a:ext cx="9144000" cy="91440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550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19869"/>
            <a:ext cx="9144000" cy="1447800"/>
          </a:xfrm>
          <a:noFill/>
        </p:spPr>
        <p:txBody>
          <a:bodyPr>
            <a:noAutofit/>
          </a:bodyPr>
          <a:lstStyle>
            <a:lvl1pPr>
              <a:defRPr sz="4400">
                <a:solidFill>
                  <a:sysClr val="windowText" lastClr="000000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ADF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91720"/>
            <a:ext cx="6400800" cy="76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4085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19869"/>
            <a:ext cx="9144000" cy="1447800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ADF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91720"/>
            <a:ext cx="6400800" cy="76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9121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1780"/>
            <a:ext cx="9144000" cy="1234440"/>
          </a:xfrm>
        </p:spPr>
        <p:txBody>
          <a:bodyPr anchor="ctr">
            <a:normAutofit/>
          </a:bodyPr>
          <a:lstStyle>
            <a:lvl1pPr algn="ctr">
              <a:defRPr sz="30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89C72-81C6-45EC-8F4C-987B079167C2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2880" indent="-182880">
              <a:defRPr/>
            </a:lvl1pPr>
            <a:lvl2pPr marL="548640" indent="-274320">
              <a:defRPr/>
            </a:lvl2pPr>
            <a:lvl3pPr marL="822960" indent="-182880">
              <a:defRPr/>
            </a:lvl3pPr>
            <a:lvl4pPr marL="1097280" indent="-274320">
              <a:defRPr/>
            </a:lvl4pPr>
            <a:lvl5pPr marL="1371600" indent="-18288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C1D3-8C57-4C72-A7ED-58F287583DBD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182880" indent="-182880"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marL="182880" indent="-182880"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68F1-7CD9-43B4-B455-779341A55CAB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solidFill>
            <a:schemeClr val="tx1"/>
          </a:solidFill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marL="182880" indent="-18288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chemeClr val="tx1"/>
          </a:solidFill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marL="182880" indent="-18288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CC7FA-1406-4711-A0A9-155F12CD395A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574D-5E58-4BE0-8008-E2E81E487A7A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1C163-04AF-4DE8-A477-042DB02ED892}" type="datetime1">
              <a:rPr lang="en-US" smtClean="0"/>
              <a:pPr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AC18C-6F3D-47B3-8E83-B2DD4171A10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1" r:id="rId5"/>
    <p:sldLayoutId id="214748365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60" r:id="rId13"/>
    <p:sldLayoutId id="214748366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CMU Bright" pitchFamily="2" charset="0"/>
          <a:ea typeface="CMU Bright" pitchFamily="2" charset="0"/>
          <a:cs typeface="CMU Bright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MU Bright" pitchFamily="2" charset="0"/>
          <a:ea typeface="CMU Bright" pitchFamily="2" charset="0"/>
          <a:cs typeface="CMU Bright" pitchFamily="2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MU Bright" pitchFamily="2" charset="0"/>
          <a:ea typeface="CMU Bright" pitchFamily="2" charset="0"/>
          <a:cs typeface="CMU Bright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MU Bright" pitchFamily="2" charset="0"/>
          <a:ea typeface="CMU Bright" pitchFamily="2" charset="0"/>
          <a:cs typeface="CMU Bright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MU Bright" pitchFamily="2" charset="0"/>
          <a:ea typeface="CMU Bright" pitchFamily="2" charset="0"/>
          <a:cs typeface="CMU Bright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MU Bright" pitchFamily="2" charset="0"/>
          <a:ea typeface="CMU Bright" pitchFamily="2" charset="0"/>
          <a:cs typeface="CMU Bright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914400"/>
          </a:xfrm>
          <a:solidFill>
            <a:schemeClr val="tx1"/>
          </a:solidFill>
        </p:spPr>
        <p:txBody>
          <a:bodyPr/>
          <a:lstStyle/>
          <a:p>
            <a:r>
              <a:rPr lang="en-US" sz="4000" dirty="0" smtClean="0">
                <a:solidFill>
                  <a:schemeClr val="bg1"/>
                </a:solidFill>
                <a:effectLst/>
              </a:rPr>
              <a:t>Whole-cell modeling</a:t>
            </a:r>
            <a:endParaRPr lang="en-US" sz="4000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5943600"/>
            <a:ext cx="9144000" cy="914400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</a:pPr>
            <a:r>
              <a:rPr lang="en-US" dirty="0" smtClean="0"/>
              <a:t>KarrLab.org</a:t>
            </a:r>
          </a:p>
          <a:p>
            <a:pPr>
              <a:lnSpc>
                <a:spcPct val="85000"/>
              </a:lnSpc>
            </a:pPr>
            <a:r>
              <a:rPr lang="en-US" dirty="0" smtClean="0"/>
              <a:t>karr@mssm.edu</a:t>
            </a:r>
            <a:endParaRPr lang="en-US" dirty="0"/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19418" y="6096000"/>
            <a:ext cx="2895600" cy="609600"/>
          </a:xfrm>
          <a:prstGeom prst="rect">
            <a:avLst/>
          </a:prstGeom>
          <a:effectLst/>
        </p:spPr>
        <p:txBody>
          <a:bodyPr vert="horz" lIns="0" tIns="0" rIns="0" bIns="0" rtlCol="0">
            <a:norm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Jonathan Karr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April 7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, 2016</a:t>
            </a:r>
          </a:p>
        </p:txBody>
      </p:sp>
      <p:pic>
        <p:nvPicPr>
          <p:cNvPr id="8" name="Picture 3" descr="C:\Users\jonrkarr\Google Drive\Mt Sinai\logos\Sinai - horizontal - 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459" y="6080760"/>
            <a:ext cx="1917082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11" descr="model overview.pn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" r="1285"/>
          <a:stretch>
            <a:fillRect/>
          </a:stretch>
        </p:blipFill>
        <p:spPr>
          <a:xfrm>
            <a:off x="1579353" y="1300062"/>
            <a:ext cx="5985294" cy="4257874"/>
          </a:xfrm>
          <a:effectLst/>
        </p:spPr>
      </p:pic>
    </p:spTree>
    <p:extLst>
      <p:ext uri="{BB962C8B-B14F-4D97-AF65-F5344CB8AC3E}">
        <p14:creationId xmlns:p14="http://schemas.microsoft.com/office/powerpoint/2010/main" val="112998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Mechanistic approaches: Coarse-grained MD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61755" y="6397437"/>
            <a:ext cx="1941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 smtClean="0">
                <a:latin typeface="+mj-lt"/>
              </a:rPr>
              <a:t>Roberts et al., 2012</a:t>
            </a:r>
            <a:endParaRPr lang="en-US" sz="1600" dirty="0">
              <a:latin typeface="+mj-lt"/>
            </a:endParaRPr>
          </a:p>
        </p:txBody>
      </p:sp>
      <p:pic>
        <p:nvPicPr>
          <p:cNvPr id="2052" name="Picture 4" descr="http://www.scs.illinois.edu/schulten/lm/packed_ecol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50" y="2031238"/>
            <a:ext cx="7484101" cy="301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95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Mechanistic modeling </a:t>
            </a:r>
            <a:r>
              <a:rPr lang="en-US" dirty="0"/>
              <a:t>formalisms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143000" y="1104900"/>
            <a:ext cx="6942672" cy="43317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030138" y="1104900"/>
            <a:ext cx="7086600" cy="4572000"/>
            <a:chOff x="990600" y="1371600"/>
            <a:chExt cx="7086600" cy="4572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90600" y="1371600"/>
              <a:ext cx="0" cy="4572000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990600" y="5943600"/>
              <a:ext cx="708660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3636493" y="5666836"/>
            <a:ext cx="1871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Accuracy</a:t>
            </a:r>
            <a:endParaRPr lang="en-US" sz="3200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-34" y="3098514"/>
            <a:ext cx="134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Scope</a:t>
            </a:r>
            <a:endParaRPr lang="en-US" sz="3200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93722" y="3581400"/>
            <a:ext cx="846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ODE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49328" y="25146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FBA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28486" y="1447800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Boolean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05078" y="4960203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Gillespie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27891" y="4643735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  <a:ea typeface="CMU Bright" panose="02000603000000000000" pitchFamily="2" charset="0"/>
                <a:cs typeface="CMU Bright" panose="02000603000000000000" pitchFamily="2" charset="0"/>
              </a:rPr>
              <a:t>PDE</a:t>
            </a:r>
            <a:endParaRPr lang="en-US" sz="2400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75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57500" y="2077824"/>
            <a:ext cx="6105525" cy="3545182"/>
          </a:xfrm>
        </p:spPr>
        <p:txBody>
          <a:bodyPr>
            <a:normAutofit lnSpcReduction="10000"/>
          </a:bodyPr>
          <a:lstStyle/>
          <a:p>
            <a:pPr>
              <a:spcBef>
                <a:spcPts val="1800"/>
              </a:spcBef>
            </a:pPr>
            <a:r>
              <a:rPr lang="en-US" sz="2800" dirty="0" smtClean="0"/>
              <a:t>Models </a:t>
            </a:r>
            <a:r>
              <a:rPr lang="en-US" sz="2800" dirty="0"/>
              <a:t>composed of submodels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Submodels describe individual pathways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Submodels represented using different math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Enables representation of </a:t>
            </a:r>
            <a:r>
              <a:rPr lang="en-US" sz="2800" dirty="0"/>
              <a:t>well- and poorly-studied </a:t>
            </a:r>
            <a:r>
              <a:rPr lang="en-US" sz="2800" dirty="0" smtClean="0"/>
              <a:t>pathways</a:t>
            </a:r>
            <a:endParaRPr lang="en-US" sz="2800" dirty="0"/>
          </a:p>
        </p:txBody>
      </p:sp>
      <p:grpSp>
        <p:nvGrpSpPr>
          <p:cNvPr id="6" name="Group 31"/>
          <p:cNvGrpSpPr/>
          <p:nvPr/>
        </p:nvGrpSpPr>
        <p:grpSpPr>
          <a:xfrm>
            <a:off x="381000" y="988219"/>
            <a:ext cx="2133600" cy="5564981"/>
            <a:chOff x="5867400" y="912016"/>
            <a:chExt cx="2133600" cy="5564981"/>
          </a:xfrm>
        </p:grpSpPr>
        <p:grpSp>
          <p:nvGrpSpPr>
            <p:cNvPr id="7" name="Group 3"/>
            <p:cNvGrpSpPr/>
            <p:nvPr/>
          </p:nvGrpSpPr>
          <p:grpSpPr>
            <a:xfrm>
              <a:off x="5867400" y="912016"/>
              <a:ext cx="2133600" cy="5564981"/>
              <a:chOff x="7696201" y="3334236"/>
              <a:chExt cx="808560" cy="2108934"/>
            </a:xfrm>
          </p:grpSpPr>
          <p:sp>
            <p:nvSpPr>
              <p:cNvPr id="28" name="Arc 18"/>
              <p:cNvSpPr/>
              <p:nvPr/>
            </p:nvSpPr>
            <p:spPr>
              <a:xfrm rot="16200000">
                <a:off x="7897890" y="3132547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703213" y="3719591"/>
                <a:ext cx="801548" cy="1359728"/>
              </a:xfrm>
              <a:prstGeom prst="rect">
                <a:avLst/>
              </a:pr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30" name="Arc 18"/>
              <p:cNvSpPr/>
              <p:nvPr/>
            </p:nvSpPr>
            <p:spPr>
              <a:xfrm rot="5400000">
                <a:off x="7897890" y="4836299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162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cxnSp>
            <p:nvCxnSpPr>
              <p:cNvPr id="31" name="Straight Connector 30"/>
              <p:cNvCxnSpPr>
                <a:endCxn id="30" idx="3"/>
              </p:cNvCxnSpPr>
              <p:nvPr/>
            </p:nvCxnSpPr>
            <p:spPr>
              <a:xfrm>
                <a:off x="7696202" y="3739418"/>
                <a:ext cx="0" cy="12985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endCxn id="30" idx="0"/>
              </p:cNvCxnSpPr>
              <p:nvPr/>
            </p:nvCxnSpPr>
            <p:spPr>
              <a:xfrm>
                <a:off x="8504761" y="3744040"/>
                <a:ext cx="0" cy="12948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ounded Rectangle 7"/>
            <p:cNvSpPr/>
            <p:nvPr/>
          </p:nvSpPr>
          <p:spPr>
            <a:xfrm>
              <a:off x="6019801" y="3357754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019801" y="4231577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019801" y="5105400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019801" y="2483931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019801" y="1610108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77000" y="1578629"/>
              <a:ext cx="914400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Uptake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77000" y="1807229"/>
              <a:ext cx="914400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FBA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10300" y="2035829"/>
              <a:ext cx="1447800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Composition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48401" y="2493029"/>
              <a:ext cx="1371599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Metabolism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57950" y="2721629"/>
              <a:ext cx="952500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FBA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48401" y="2950229"/>
              <a:ext cx="13715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Composition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0300" y="3352800"/>
              <a:ext cx="1447800" cy="327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Transcription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81701" y="3581400"/>
              <a:ext cx="190499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Stochastic binding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981701" y="3810000"/>
              <a:ext cx="1904999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Gene expression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10300" y="4191000"/>
              <a:ext cx="1447800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Translation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52852" y="4419600"/>
              <a:ext cx="1962696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Stochastic binding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52852" y="4648200"/>
              <a:ext cx="1962696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Gene expression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19801" y="5105400"/>
              <a:ext cx="1828799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Replication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19801" y="5334000"/>
              <a:ext cx="182879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Chemical kinetics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9801" y="5562600"/>
              <a:ext cx="1828799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DNA sequence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Multi-algorithm modeling</a:t>
            </a:r>
          </a:p>
        </p:txBody>
      </p:sp>
    </p:spTree>
    <p:extLst>
      <p:ext uri="{BB962C8B-B14F-4D97-AF65-F5344CB8AC3E}">
        <p14:creationId xmlns:p14="http://schemas.microsoft.com/office/powerpoint/2010/main" val="72431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57500" y="1941781"/>
            <a:ext cx="6105525" cy="3808807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sz="2800" dirty="0" smtClean="0"/>
              <a:t>Model composition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Integrative modeling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Hybrid modeling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Multi-algorithm modeling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Multi-physics modeling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Hierarchical modeling</a:t>
            </a:r>
            <a:endParaRPr lang="en-US" sz="2800" dirty="0"/>
          </a:p>
        </p:txBody>
      </p:sp>
      <p:grpSp>
        <p:nvGrpSpPr>
          <p:cNvPr id="6" name="Group 31"/>
          <p:cNvGrpSpPr/>
          <p:nvPr/>
        </p:nvGrpSpPr>
        <p:grpSpPr>
          <a:xfrm>
            <a:off x="381000" y="988219"/>
            <a:ext cx="2133600" cy="5564981"/>
            <a:chOff x="5867400" y="912016"/>
            <a:chExt cx="2133600" cy="5564981"/>
          </a:xfrm>
        </p:grpSpPr>
        <p:grpSp>
          <p:nvGrpSpPr>
            <p:cNvPr id="7" name="Group 3"/>
            <p:cNvGrpSpPr/>
            <p:nvPr/>
          </p:nvGrpSpPr>
          <p:grpSpPr>
            <a:xfrm>
              <a:off x="5867400" y="912016"/>
              <a:ext cx="2133600" cy="5564981"/>
              <a:chOff x="7696201" y="3334236"/>
              <a:chExt cx="808560" cy="2108934"/>
            </a:xfrm>
          </p:grpSpPr>
          <p:sp>
            <p:nvSpPr>
              <p:cNvPr id="28" name="Arc 18"/>
              <p:cNvSpPr/>
              <p:nvPr/>
            </p:nvSpPr>
            <p:spPr>
              <a:xfrm rot="16200000">
                <a:off x="7897890" y="3132547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703213" y="3719591"/>
                <a:ext cx="801548" cy="1359728"/>
              </a:xfrm>
              <a:prstGeom prst="rect">
                <a:avLst/>
              </a:pr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30" name="Arc 18"/>
              <p:cNvSpPr/>
              <p:nvPr/>
            </p:nvSpPr>
            <p:spPr>
              <a:xfrm rot="5400000">
                <a:off x="7897890" y="4836299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162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cxnSp>
            <p:nvCxnSpPr>
              <p:cNvPr id="31" name="Straight Connector 30"/>
              <p:cNvCxnSpPr>
                <a:endCxn id="30" idx="3"/>
              </p:cNvCxnSpPr>
              <p:nvPr/>
            </p:nvCxnSpPr>
            <p:spPr>
              <a:xfrm>
                <a:off x="7696202" y="3739418"/>
                <a:ext cx="0" cy="12985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endCxn id="30" idx="0"/>
              </p:cNvCxnSpPr>
              <p:nvPr/>
            </p:nvCxnSpPr>
            <p:spPr>
              <a:xfrm>
                <a:off x="8504761" y="3744040"/>
                <a:ext cx="0" cy="12948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ounded Rectangle 7"/>
            <p:cNvSpPr/>
            <p:nvPr/>
          </p:nvSpPr>
          <p:spPr>
            <a:xfrm>
              <a:off x="6019801" y="3357754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019801" y="4231577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019801" y="5105400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019801" y="2483931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019801" y="1610108"/>
              <a:ext cx="1828799" cy="73052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77000" y="1578629"/>
              <a:ext cx="914400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Uptake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77000" y="1807229"/>
              <a:ext cx="914400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FBA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10300" y="2035829"/>
              <a:ext cx="1447800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Composition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48401" y="2493029"/>
              <a:ext cx="1371599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Metabolism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57950" y="2721629"/>
              <a:ext cx="952500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FBA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48401" y="2950229"/>
              <a:ext cx="13715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Composition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10300" y="3352800"/>
              <a:ext cx="1447800" cy="327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Transcription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81701" y="3581400"/>
              <a:ext cx="190499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Stochastic binding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981701" y="3810000"/>
              <a:ext cx="1904999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Gene expression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10300" y="4191000"/>
              <a:ext cx="1447800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Translation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52852" y="4419600"/>
              <a:ext cx="1962696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Stochastic binding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52852" y="4648200"/>
              <a:ext cx="1962696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Gene expression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19801" y="5105400"/>
              <a:ext cx="1828799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Replication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19801" y="5334000"/>
              <a:ext cx="182879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Chemical kinetics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19801" y="5562600"/>
              <a:ext cx="1828799" cy="32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DNA sequence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/>
              <a:t>Synonyms</a:t>
            </a:r>
          </a:p>
        </p:txBody>
      </p:sp>
    </p:spTree>
    <p:extLst>
      <p:ext uri="{BB962C8B-B14F-4D97-AF65-F5344CB8AC3E}">
        <p14:creationId xmlns:p14="http://schemas.microsoft.com/office/powerpoint/2010/main" val="6685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Advantages of multi-algorithm models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4300" y="971550"/>
            <a:ext cx="4362450" cy="431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8099" y="1403350"/>
            <a:ext cx="4429099" cy="5178426"/>
          </a:xfrm>
        </p:spPr>
        <p:txBody>
          <a:bodyPr>
            <a:noAutofit/>
          </a:bodyPr>
          <a:lstStyle/>
          <a:p>
            <a:pPr marL="137160" indent="-137160">
              <a:spcBef>
                <a:spcPts val="1800"/>
              </a:spcBef>
            </a:pPr>
            <a:r>
              <a:rPr lang="en-US" sz="2200" dirty="0" smtClean="0"/>
              <a:t>Model composition</a:t>
            </a:r>
          </a:p>
          <a:p>
            <a:pPr marL="457200" lvl="1" indent="-137160">
              <a:spcBef>
                <a:spcPts val="600"/>
              </a:spcBef>
            </a:pPr>
            <a:r>
              <a:rPr lang="en-US" sz="1800" dirty="0" smtClean="0"/>
              <a:t>Encapsulates pathways</a:t>
            </a:r>
          </a:p>
          <a:p>
            <a:pPr marL="457200" lvl="1" indent="-137160">
              <a:spcBef>
                <a:spcPts val="600"/>
              </a:spcBef>
            </a:pPr>
            <a:r>
              <a:rPr lang="en-US" sz="1800" dirty="0" smtClean="0"/>
              <a:t>Enables </a:t>
            </a:r>
            <a:r>
              <a:rPr lang="en-US" sz="1800" dirty="0"/>
              <a:t>collaborative </a:t>
            </a:r>
            <a:r>
              <a:rPr lang="en-US" sz="1800" dirty="0" smtClean="0"/>
              <a:t>model design, estimation, and testing</a:t>
            </a:r>
          </a:p>
          <a:p>
            <a:pPr marL="137160" indent="-137160">
              <a:spcBef>
                <a:spcPts val="1800"/>
              </a:spcBef>
            </a:pPr>
            <a:r>
              <a:rPr lang="en-US" sz="2200" dirty="0" smtClean="0"/>
              <a:t>Combines coarse- and fine-grained submodels</a:t>
            </a:r>
          </a:p>
          <a:p>
            <a:pPr marL="137160" indent="-137160">
              <a:spcBef>
                <a:spcPts val="1800"/>
              </a:spcBef>
            </a:pPr>
            <a:r>
              <a:rPr lang="en-US" sz="2200" dirty="0"/>
              <a:t>Enables </a:t>
            </a:r>
            <a:r>
              <a:rPr lang="en-US" sz="2200" dirty="0" smtClean="0"/>
              <a:t>thorough representation of knowledge and data</a:t>
            </a:r>
            <a:endParaRPr lang="en-US" sz="2200" dirty="0"/>
          </a:p>
          <a:p>
            <a:pPr marL="137160" indent="-137160">
              <a:spcBef>
                <a:spcPts val="1800"/>
              </a:spcBef>
            </a:pPr>
            <a:r>
              <a:rPr lang="en-US" sz="2200" dirty="0" smtClean="0"/>
              <a:t>Avoids unknown </a:t>
            </a:r>
            <a:r>
              <a:rPr lang="en-US" sz="2200" dirty="0"/>
              <a:t>parameters</a:t>
            </a:r>
          </a:p>
          <a:p>
            <a:pPr marL="137160" indent="-137160">
              <a:spcBef>
                <a:spcPts val="1800"/>
              </a:spcBef>
            </a:pPr>
            <a:r>
              <a:rPr lang="en-US" sz="2200" dirty="0" smtClean="0"/>
              <a:t>Simplifies </a:t>
            </a:r>
            <a:r>
              <a:rPr lang="en-US" sz="2200" dirty="0"/>
              <a:t>parameter </a:t>
            </a:r>
            <a:r>
              <a:rPr lang="en-US" sz="2200" dirty="0" smtClean="0"/>
              <a:t>estimation</a:t>
            </a:r>
          </a:p>
          <a:p>
            <a:pPr marL="137160" indent="-137160">
              <a:spcBef>
                <a:spcPts val="1800"/>
              </a:spcBef>
            </a:pPr>
            <a:r>
              <a:rPr lang="en-US" sz="2200" dirty="0"/>
              <a:t>Enables more comprehensive and  more accurate </a:t>
            </a:r>
            <a:r>
              <a:rPr lang="en-US" sz="2200" dirty="0" smtClean="0"/>
              <a:t>models</a:t>
            </a:r>
            <a:endParaRPr lang="en-US" sz="22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65536" y="971550"/>
            <a:ext cx="4364164" cy="431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589335" y="1403350"/>
            <a:ext cx="4430839" cy="5178426"/>
          </a:xfrm>
        </p:spPr>
        <p:txBody>
          <a:bodyPr>
            <a:normAutofit/>
          </a:bodyPr>
          <a:lstStyle/>
          <a:p>
            <a:pPr marL="137160" indent="-137160">
              <a:spcBef>
                <a:spcPts val="1800"/>
              </a:spcBef>
            </a:pPr>
            <a:r>
              <a:rPr lang="en-US" sz="2200" dirty="0" smtClean="0"/>
              <a:t>Few </a:t>
            </a:r>
            <a:r>
              <a:rPr lang="en-US" sz="2200" dirty="0"/>
              <a:t>established </a:t>
            </a:r>
            <a:r>
              <a:rPr lang="en-US" sz="2200" dirty="0" smtClean="0"/>
              <a:t>methods and software</a:t>
            </a:r>
            <a:endParaRPr lang="en-US" sz="2200" dirty="0"/>
          </a:p>
          <a:p>
            <a:pPr marL="137160" indent="-137160">
              <a:spcBef>
                <a:spcPts val="1800"/>
              </a:spcBef>
            </a:pPr>
            <a:r>
              <a:rPr lang="en-US" sz="2200" dirty="0" smtClean="0"/>
              <a:t>Challenging to build, simulate, identify and verify</a:t>
            </a:r>
          </a:p>
          <a:p>
            <a:pPr marL="137160" indent="-137160">
              <a:spcBef>
                <a:spcPts val="1800"/>
              </a:spcBef>
            </a:pPr>
            <a:r>
              <a:rPr lang="en-US" sz="2200" dirty="0" smtClean="0"/>
              <a:t>Require expert knowledge  and intense effort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2192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WC modeling building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75" y="1986980"/>
            <a:ext cx="3257550" cy="3240842"/>
          </a:xfrm>
        </p:spPr>
        <p:txBody>
          <a:bodyPr>
            <a:normAutofit/>
          </a:bodyPr>
          <a:lstStyle/>
          <a:p>
            <a:pPr marL="137160" indent="-320040">
              <a:spcBef>
                <a:spcPts val="2400"/>
              </a:spcBef>
              <a:buFont typeface="+mj-lt"/>
              <a:buAutoNum type="arabicPeriod"/>
            </a:pPr>
            <a:r>
              <a:rPr lang="en-US" sz="2400" dirty="0" smtClean="0"/>
              <a:t>Curate data</a:t>
            </a:r>
          </a:p>
          <a:p>
            <a:pPr marL="137160" indent="-320040">
              <a:spcBef>
                <a:spcPts val="2400"/>
              </a:spcBef>
              <a:buFont typeface="+mj-lt"/>
              <a:buAutoNum type="arabicPeriod"/>
            </a:pPr>
            <a:r>
              <a:rPr lang="en-US" sz="2400" dirty="0" smtClean="0"/>
              <a:t>Construct submodels</a:t>
            </a:r>
          </a:p>
          <a:p>
            <a:pPr marL="137160" indent="-320040">
              <a:spcBef>
                <a:spcPts val="2400"/>
              </a:spcBef>
              <a:buFont typeface="+mj-lt"/>
              <a:buAutoNum type="arabicPeriod"/>
            </a:pPr>
            <a:r>
              <a:rPr lang="en-US" sz="2400" dirty="0" smtClean="0"/>
              <a:t>Define global state</a:t>
            </a:r>
          </a:p>
          <a:p>
            <a:pPr marL="137160" indent="-320040">
              <a:spcBef>
                <a:spcPts val="2400"/>
              </a:spcBef>
              <a:buFont typeface="+mj-lt"/>
              <a:buAutoNum type="arabicPeriod"/>
            </a:pPr>
            <a:r>
              <a:rPr lang="en-US" sz="2400" dirty="0" smtClean="0"/>
              <a:t>Combine </a:t>
            </a:r>
            <a:r>
              <a:rPr lang="en-US" sz="2400" dirty="0"/>
              <a:t>submodels</a:t>
            </a:r>
          </a:p>
          <a:p>
            <a:pPr marL="137160" indent="-320040">
              <a:spcBef>
                <a:spcPts val="2400"/>
              </a:spcBef>
              <a:buFont typeface="+mj-lt"/>
              <a:buAutoNum type="arabicPeriod"/>
            </a:pPr>
            <a:r>
              <a:rPr lang="en-US" sz="2400" dirty="0" smtClean="0"/>
              <a:t>Simulate</a:t>
            </a:r>
            <a:endParaRPr lang="en-US" sz="2400" dirty="0"/>
          </a:p>
        </p:txBody>
      </p:sp>
      <p:grpSp>
        <p:nvGrpSpPr>
          <p:cNvPr id="58" name="Group 57"/>
          <p:cNvGrpSpPr/>
          <p:nvPr/>
        </p:nvGrpSpPr>
        <p:grpSpPr>
          <a:xfrm>
            <a:off x="245359" y="964605"/>
            <a:ext cx="2026481" cy="5285592"/>
            <a:chOff x="7696201" y="3334236"/>
            <a:chExt cx="808560" cy="2108934"/>
          </a:xfrm>
        </p:grpSpPr>
        <p:sp>
          <p:nvSpPr>
            <p:cNvPr id="105" name="Arc 18"/>
            <p:cNvSpPr/>
            <p:nvPr/>
          </p:nvSpPr>
          <p:spPr>
            <a:xfrm rot="16200000">
              <a:off x="7897890" y="3132547"/>
              <a:ext cx="405182" cy="808560"/>
            </a:xfrm>
            <a:custGeom>
              <a:avLst/>
              <a:gdLst>
                <a:gd name="connsiteX0" fmla="*/ 1219200 w 2438400"/>
                <a:gd name="connsiteY0" fmla="*/ 0 h 2438400"/>
                <a:gd name="connsiteX1" fmla="*/ 2275511 w 2438400"/>
                <a:gd name="connsiteY1" fmla="*/ 610384 h 2438400"/>
                <a:gd name="connsiteX2" fmla="*/ 2274152 w 2438400"/>
                <a:gd name="connsiteY2" fmla="*/ 1830367 h 2438400"/>
                <a:gd name="connsiteX3" fmla="*/ 1216484 w 2438400"/>
                <a:gd name="connsiteY3" fmla="*/ 2438396 h 2438400"/>
                <a:gd name="connsiteX4" fmla="*/ 1219200 w 2438400"/>
                <a:gd name="connsiteY4" fmla="*/ 1219200 h 2438400"/>
                <a:gd name="connsiteX5" fmla="*/ 1219200 w 2438400"/>
                <a:gd name="connsiteY5" fmla="*/ 0 h 2438400"/>
                <a:gd name="connsiteX0" fmla="*/ 1219200 w 2438400"/>
                <a:gd name="connsiteY0" fmla="*/ 0 h 2438400"/>
                <a:gd name="connsiteX1" fmla="*/ 2275511 w 2438400"/>
                <a:gd name="connsiteY1" fmla="*/ 610384 h 2438400"/>
                <a:gd name="connsiteX2" fmla="*/ 2274152 w 2438400"/>
                <a:gd name="connsiteY2" fmla="*/ 1830367 h 2438400"/>
                <a:gd name="connsiteX3" fmla="*/ 1216484 w 2438400"/>
                <a:gd name="connsiteY3" fmla="*/ 2438396 h 2438400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  <a:gd name="connsiteX4" fmla="*/ 2716 w 1221916"/>
                <a:gd name="connsiteY4" fmla="*/ 1219200 h 2438399"/>
                <a:gd name="connsiteX5" fmla="*/ 2716 w 1221916"/>
                <a:gd name="connsiteY5" fmla="*/ 0 h 2438399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  <a:gd name="connsiteX4" fmla="*/ 2716 w 1221916"/>
                <a:gd name="connsiteY4" fmla="*/ 0 h 2438399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  <a:gd name="connsiteX4" fmla="*/ 2716 w 1221916"/>
                <a:gd name="connsiteY4" fmla="*/ 1219200 h 2438399"/>
                <a:gd name="connsiteX5" fmla="*/ 2716 w 1221916"/>
                <a:gd name="connsiteY5" fmla="*/ 0 h 2438399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  <a:gd name="connsiteX4" fmla="*/ 317349 w 1221916"/>
                <a:gd name="connsiteY4" fmla="*/ 314632 h 2438399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  <a:gd name="connsiteX4" fmla="*/ 2716 w 1221916"/>
                <a:gd name="connsiteY4" fmla="*/ 1219200 h 2438399"/>
                <a:gd name="connsiteX5" fmla="*/ 2716 w 1221916"/>
                <a:gd name="connsiteY5" fmla="*/ 0 h 2438399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1916" h="2438399" stroke="0" extrusionOk="0">
                  <a:moveTo>
                    <a:pt x="2716" y="0"/>
                  </a:moveTo>
                  <a:cubicBezTo>
                    <a:pt x="438618" y="0"/>
                    <a:pt x="841356" y="232721"/>
                    <a:pt x="1059027" y="610384"/>
                  </a:cubicBezTo>
                  <a:cubicBezTo>
                    <a:pt x="1276697" y="988048"/>
                    <a:pt x="1276179" y="1453189"/>
                    <a:pt x="1057668" y="1830367"/>
                  </a:cubicBezTo>
                  <a:cubicBezTo>
                    <a:pt x="839157" y="2207545"/>
                    <a:pt x="435901" y="2439367"/>
                    <a:pt x="0" y="2438396"/>
                  </a:cubicBezTo>
                  <a:cubicBezTo>
                    <a:pt x="905" y="2031997"/>
                    <a:pt x="1811" y="1625599"/>
                    <a:pt x="2716" y="1219200"/>
                  </a:cubicBezTo>
                  <a:lnTo>
                    <a:pt x="2716" y="0"/>
                  </a:lnTo>
                  <a:close/>
                </a:path>
                <a:path w="1221916" h="2438399" fill="none">
                  <a:moveTo>
                    <a:pt x="2716" y="0"/>
                  </a:moveTo>
                  <a:cubicBezTo>
                    <a:pt x="438618" y="0"/>
                    <a:pt x="841356" y="232721"/>
                    <a:pt x="1059027" y="610384"/>
                  </a:cubicBezTo>
                  <a:cubicBezTo>
                    <a:pt x="1276697" y="988048"/>
                    <a:pt x="1276179" y="1453189"/>
                    <a:pt x="1057668" y="1830367"/>
                  </a:cubicBezTo>
                  <a:cubicBezTo>
                    <a:pt x="839157" y="2207545"/>
                    <a:pt x="435901" y="2439367"/>
                    <a:pt x="0" y="2438396"/>
                  </a:cubicBezTo>
                </a:path>
              </a:pathLst>
            </a:custGeom>
            <a:gradFill>
              <a:gsLst>
                <a:gs pos="25000">
                  <a:srgbClr val="00ADEF"/>
                </a:gs>
                <a:gs pos="95000">
                  <a:schemeClr val="accent3">
                    <a:lumMod val="40000"/>
                    <a:lumOff val="60000"/>
                  </a:schemeClr>
                </a:gs>
              </a:gsLst>
              <a:lin ang="5400000" scaled="0"/>
            </a:gra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703213" y="3719591"/>
              <a:ext cx="801548" cy="1359728"/>
            </a:xfrm>
            <a:prstGeom prst="rect">
              <a:avLst/>
            </a:prstGeom>
            <a:gradFill>
              <a:gsLst>
                <a:gs pos="25000">
                  <a:srgbClr val="00ADEF"/>
                </a:gs>
                <a:gs pos="95000">
                  <a:schemeClr val="accent3">
                    <a:lumMod val="40000"/>
                    <a:lumOff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07" name="Arc 18"/>
            <p:cNvSpPr/>
            <p:nvPr/>
          </p:nvSpPr>
          <p:spPr>
            <a:xfrm rot="5400000">
              <a:off x="7897890" y="4836299"/>
              <a:ext cx="405182" cy="808560"/>
            </a:xfrm>
            <a:custGeom>
              <a:avLst/>
              <a:gdLst>
                <a:gd name="connsiteX0" fmla="*/ 1219200 w 2438400"/>
                <a:gd name="connsiteY0" fmla="*/ 0 h 2438400"/>
                <a:gd name="connsiteX1" fmla="*/ 2275511 w 2438400"/>
                <a:gd name="connsiteY1" fmla="*/ 610384 h 2438400"/>
                <a:gd name="connsiteX2" fmla="*/ 2274152 w 2438400"/>
                <a:gd name="connsiteY2" fmla="*/ 1830367 h 2438400"/>
                <a:gd name="connsiteX3" fmla="*/ 1216484 w 2438400"/>
                <a:gd name="connsiteY3" fmla="*/ 2438396 h 2438400"/>
                <a:gd name="connsiteX4" fmla="*/ 1219200 w 2438400"/>
                <a:gd name="connsiteY4" fmla="*/ 1219200 h 2438400"/>
                <a:gd name="connsiteX5" fmla="*/ 1219200 w 2438400"/>
                <a:gd name="connsiteY5" fmla="*/ 0 h 2438400"/>
                <a:gd name="connsiteX0" fmla="*/ 1219200 w 2438400"/>
                <a:gd name="connsiteY0" fmla="*/ 0 h 2438400"/>
                <a:gd name="connsiteX1" fmla="*/ 2275511 w 2438400"/>
                <a:gd name="connsiteY1" fmla="*/ 610384 h 2438400"/>
                <a:gd name="connsiteX2" fmla="*/ 2274152 w 2438400"/>
                <a:gd name="connsiteY2" fmla="*/ 1830367 h 2438400"/>
                <a:gd name="connsiteX3" fmla="*/ 1216484 w 2438400"/>
                <a:gd name="connsiteY3" fmla="*/ 2438396 h 2438400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  <a:gd name="connsiteX4" fmla="*/ 2716 w 1221916"/>
                <a:gd name="connsiteY4" fmla="*/ 1219200 h 2438399"/>
                <a:gd name="connsiteX5" fmla="*/ 2716 w 1221916"/>
                <a:gd name="connsiteY5" fmla="*/ 0 h 2438399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  <a:gd name="connsiteX4" fmla="*/ 2716 w 1221916"/>
                <a:gd name="connsiteY4" fmla="*/ 0 h 2438399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  <a:gd name="connsiteX4" fmla="*/ 2716 w 1221916"/>
                <a:gd name="connsiteY4" fmla="*/ 1219200 h 2438399"/>
                <a:gd name="connsiteX5" fmla="*/ 2716 w 1221916"/>
                <a:gd name="connsiteY5" fmla="*/ 0 h 2438399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  <a:gd name="connsiteX4" fmla="*/ 317349 w 1221916"/>
                <a:gd name="connsiteY4" fmla="*/ 314632 h 2438399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  <a:gd name="connsiteX4" fmla="*/ 2716 w 1221916"/>
                <a:gd name="connsiteY4" fmla="*/ 1219200 h 2438399"/>
                <a:gd name="connsiteX5" fmla="*/ 2716 w 1221916"/>
                <a:gd name="connsiteY5" fmla="*/ 0 h 2438399"/>
                <a:gd name="connsiteX0" fmla="*/ 2716 w 1221916"/>
                <a:gd name="connsiteY0" fmla="*/ 0 h 2438399"/>
                <a:gd name="connsiteX1" fmla="*/ 1059027 w 1221916"/>
                <a:gd name="connsiteY1" fmla="*/ 610384 h 2438399"/>
                <a:gd name="connsiteX2" fmla="*/ 1057668 w 1221916"/>
                <a:gd name="connsiteY2" fmla="*/ 1830367 h 2438399"/>
                <a:gd name="connsiteX3" fmla="*/ 0 w 1221916"/>
                <a:gd name="connsiteY3" fmla="*/ 2438396 h 243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1916" h="2438399" stroke="0" extrusionOk="0">
                  <a:moveTo>
                    <a:pt x="2716" y="0"/>
                  </a:moveTo>
                  <a:cubicBezTo>
                    <a:pt x="438618" y="0"/>
                    <a:pt x="841356" y="232721"/>
                    <a:pt x="1059027" y="610384"/>
                  </a:cubicBezTo>
                  <a:cubicBezTo>
                    <a:pt x="1276697" y="988048"/>
                    <a:pt x="1276179" y="1453189"/>
                    <a:pt x="1057668" y="1830367"/>
                  </a:cubicBezTo>
                  <a:cubicBezTo>
                    <a:pt x="839157" y="2207545"/>
                    <a:pt x="435901" y="2439367"/>
                    <a:pt x="0" y="2438396"/>
                  </a:cubicBezTo>
                  <a:cubicBezTo>
                    <a:pt x="905" y="2031997"/>
                    <a:pt x="1811" y="1625599"/>
                    <a:pt x="2716" y="1219200"/>
                  </a:cubicBezTo>
                  <a:lnTo>
                    <a:pt x="2716" y="0"/>
                  </a:lnTo>
                  <a:close/>
                </a:path>
                <a:path w="1221916" h="2438399" fill="none">
                  <a:moveTo>
                    <a:pt x="2716" y="0"/>
                  </a:moveTo>
                  <a:cubicBezTo>
                    <a:pt x="438618" y="0"/>
                    <a:pt x="841356" y="232721"/>
                    <a:pt x="1059027" y="610384"/>
                  </a:cubicBezTo>
                  <a:cubicBezTo>
                    <a:pt x="1276697" y="988048"/>
                    <a:pt x="1276179" y="1453189"/>
                    <a:pt x="1057668" y="1830367"/>
                  </a:cubicBezTo>
                  <a:cubicBezTo>
                    <a:pt x="839157" y="2207545"/>
                    <a:pt x="435901" y="2439367"/>
                    <a:pt x="0" y="2438396"/>
                  </a:cubicBezTo>
                </a:path>
              </a:pathLst>
            </a:custGeom>
            <a:gradFill>
              <a:gsLst>
                <a:gs pos="25000">
                  <a:srgbClr val="00ADEF"/>
                </a:gs>
                <a:gs pos="95000">
                  <a:schemeClr val="accent3">
                    <a:lumMod val="40000"/>
                    <a:lumOff val="60000"/>
                  </a:schemeClr>
                </a:gs>
              </a:gsLst>
              <a:lin ang="16200000" scaled="0"/>
            </a:gra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108" name="Straight Connector 107"/>
            <p:cNvCxnSpPr>
              <a:endCxn id="107" idx="3"/>
            </p:cNvCxnSpPr>
            <p:nvPr/>
          </p:nvCxnSpPr>
          <p:spPr>
            <a:xfrm>
              <a:off x="7696202" y="3739418"/>
              <a:ext cx="0" cy="12985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endCxn id="107" idx="0"/>
            </p:cNvCxnSpPr>
            <p:nvPr/>
          </p:nvCxnSpPr>
          <p:spPr>
            <a:xfrm>
              <a:off x="8504761" y="3744040"/>
              <a:ext cx="0" cy="1294849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/>
        </p:nvGrpSpPr>
        <p:grpSpPr>
          <a:xfrm>
            <a:off x="369673" y="1456022"/>
            <a:ext cx="1736983" cy="810542"/>
            <a:chOff x="302998" y="1797255"/>
            <a:chExt cx="1491741" cy="696102"/>
          </a:xfrm>
        </p:grpSpPr>
        <p:sp>
          <p:nvSpPr>
            <p:cNvPr id="63" name="Rounded Rectangle 62"/>
            <p:cNvSpPr/>
            <p:nvPr/>
          </p:nvSpPr>
          <p:spPr>
            <a:xfrm>
              <a:off x="302998" y="1822933"/>
              <a:ext cx="1491741" cy="595882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75933" y="1797255"/>
              <a:ext cx="74587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Uptake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75933" y="1983724"/>
              <a:ext cx="74587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FBA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58387" y="2170192"/>
              <a:ext cx="118096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Composition</a:t>
              </a: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369673" y="2337776"/>
            <a:ext cx="1736983" cy="819181"/>
            <a:chOff x="302998" y="2535706"/>
            <a:chExt cx="1491741" cy="703522"/>
          </a:xfrm>
        </p:grpSpPr>
        <p:sp>
          <p:nvSpPr>
            <p:cNvPr id="62" name="Rounded Rectangle 61"/>
            <p:cNvSpPr/>
            <p:nvPr/>
          </p:nvSpPr>
          <p:spPr>
            <a:xfrm>
              <a:off x="302998" y="2535706"/>
              <a:ext cx="1491741" cy="595882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89466" y="2543127"/>
              <a:ext cx="111880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Metabolism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60394" y="2729595"/>
              <a:ext cx="7769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FBA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89466" y="2916063"/>
              <a:ext cx="111880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Composition</a:t>
              </a: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338594" y="3228169"/>
            <a:ext cx="1809357" cy="810540"/>
            <a:chOff x="271920" y="3244438"/>
            <a:chExt cx="1553897" cy="696101"/>
          </a:xfrm>
        </p:grpSpPr>
        <p:sp>
          <p:nvSpPr>
            <p:cNvPr id="59" name="Rounded Rectangle 58"/>
            <p:cNvSpPr/>
            <p:nvPr/>
          </p:nvSpPr>
          <p:spPr>
            <a:xfrm>
              <a:off x="302998" y="3248479"/>
              <a:ext cx="1491741" cy="595882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58387" y="3244438"/>
              <a:ext cx="118096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Transcription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1920" y="3430907"/>
              <a:ext cx="15538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Stochastic events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71920" y="3617374"/>
              <a:ext cx="15538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Gene expression</a:t>
              </a: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315062" y="4109921"/>
            <a:ext cx="1864158" cy="810540"/>
            <a:chOff x="248388" y="3928154"/>
            <a:chExt cx="1600960" cy="696101"/>
          </a:xfrm>
        </p:grpSpPr>
        <p:sp>
          <p:nvSpPr>
            <p:cNvPr id="60" name="Rounded Rectangle 59"/>
            <p:cNvSpPr/>
            <p:nvPr/>
          </p:nvSpPr>
          <p:spPr>
            <a:xfrm>
              <a:off x="302998" y="3961252"/>
              <a:ext cx="1491741" cy="595882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58387" y="3928154"/>
              <a:ext cx="118096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Translation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48388" y="4114622"/>
              <a:ext cx="160096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Stochastic events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48388" y="4301090"/>
              <a:ext cx="160096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Gene expression</a:t>
              </a: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369673" y="4991674"/>
            <a:ext cx="1736983" cy="810538"/>
            <a:chOff x="302998" y="4674026"/>
            <a:chExt cx="1491741" cy="696100"/>
          </a:xfrm>
        </p:grpSpPr>
        <p:sp>
          <p:nvSpPr>
            <p:cNvPr id="61" name="Rounded Rectangle 60"/>
            <p:cNvSpPr/>
            <p:nvPr/>
          </p:nvSpPr>
          <p:spPr>
            <a:xfrm>
              <a:off x="302998" y="4674026"/>
              <a:ext cx="1491741" cy="595882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02998" y="4674026"/>
              <a:ext cx="149174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Replication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02998" y="4860494"/>
              <a:ext cx="149174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Chemical kinetics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02998" y="5046961"/>
              <a:ext cx="149174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DNA sequence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94558" y="6257559"/>
            <a:ext cx="2157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Submodels</a:t>
            </a:r>
            <a:endParaRPr lang="en-US" sz="2400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98758" y="6257559"/>
            <a:ext cx="1539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States</a:t>
            </a:r>
            <a:endParaRPr lang="en-US" sz="2400" b="1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061556" y="1023636"/>
            <a:ext cx="2091469" cy="5167531"/>
            <a:chOff x="533400" y="960121"/>
            <a:chExt cx="3200399" cy="5440680"/>
          </a:xfrm>
        </p:grpSpPr>
        <p:sp>
          <p:nvSpPr>
            <p:cNvPr id="92" name="Rounded Rectangle 91"/>
            <p:cNvSpPr/>
            <p:nvPr/>
          </p:nvSpPr>
          <p:spPr>
            <a:xfrm>
              <a:off x="533400" y="960121"/>
              <a:ext cx="3200399" cy="5440680"/>
            </a:xfrm>
            <a:prstGeom prst="roundRect">
              <a:avLst>
                <a:gd name="adj" fmla="val 4352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647699" y="1112520"/>
              <a:ext cx="2971800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90600" y="1315095"/>
              <a:ext cx="2286000" cy="396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Mass, shape</a:t>
              </a: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647699" y="1993392"/>
              <a:ext cx="2971800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47698" y="2080549"/>
              <a:ext cx="2933700" cy="679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Metabolite, RNA, protein counts</a:t>
              </a: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647699" y="5516880"/>
              <a:ext cx="2971800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47700" y="5719454"/>
              <a:ext cx="2933698" cy="396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Host</a:t>
              </a: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647699" y="2874264"/>
              <a:ext cx="2971800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930274" y="2963024"/>
              <a:ext cx="2406651" cy="679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Transcript, polypeptide </a:t>
              </a:r>
              <a:r>
                <a:rPr lang="en-US" sz="1200" b="1" dirty="0" err="1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seqs</a:t>
              </a:r>
              <a:endParaRPr lang="en-US" sz="1200" b="1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647699" y="3755136"/>
              <a:ext cx="2971800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85800" y="3890064"/>
              <a:ext cx="2895599" cy="5612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DNA polymerization,</a:t>
              </a:r>
            </a:p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proteins, modifications</a:t>
              </a: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47699" y="4636008"/>
              <a:ext cx="2971800" cy="7315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990600" y="4838584"/>
              <a:ext cx="2286000" cy="396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err="1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Septal</a:t>
              </a: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 ring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106656" y="1832844"/>
            <a:ext cx="1029595" cy="3564100"/>
            <a:chOff x="1429770" y="2040906"/>
            <a:chExt cx="1262221" cy="4369402"/>
          </a:xfrm>
        </p:grpSpPr>
        <p:cxnSp>
          <p:nvCxnSpPr>
            <p:cNvPr id="83" name="Straight Connector 82"/>
            <p:cNvCxnSpPr>
              <a:stCxn id="63" idx="3"/>
              <a:endCxn id="95" idx="1"/>
            </p:cNvCxnSpPr>
            <p:nvPr/>
          </p:nvCxnSpPr>
          <p:spPr>
            <a:xfrm>
              <a:off x="1429770" y="2040906"/>
              <a:ext cx="1262221" cy="636984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62" idx="3"/>
              <a:endCxn id="95" idx="1"/>
            </p:cNvCxnSpPr>
            <p:nvPr/>
          </p:nvCxnSpPr>
          <p:spPr>
            <a:xfrm flipV="1">
              <a:off x="1429770" y="2677890"/>
              <a:ext cx="1262221" cy="407346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1" idx="3"/>
              <a:endCxn id="101" idx="1"/>
            </p:cNvCxnSpPr>
            <p:nvPr/>
          </p:nvCxnSpPr>
          <p:spPr>
            <a:xfrm>
              <a:off x="1480395" y="4248345"/>
              <a:ext cx="1211596" cy="480919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3"/>
              <a:endCxn id="95" idx="1"/>
            </p:cNvCxnSpPr>
            <p:nvPr/>
          </p:nvCxnSpPr>
          <p:spPr>
            <a:xfrm flipV="1">
              <a:off x="1518729" y="2677890"/>
              <a:ext cx="1173262" cy="2651434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77" idx="3"/>
              <a:endCxn id="95" idx="1"/>
            </p:cNvCxnSpPr>
            <p:nvPr/>
          </p:nvCxnSpPr>
          <p:spPr>
            <a:xfrm flipV="1">
              <a:off x="1429770" y="2677890"/>
              <a:ext cx="1262221" cy="3732418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1" idx="3"/>
              <a:endCxn id="99" idx="1"/>
            </p:cNvCxnSpPr>
            <p:nvPr/>
          </p:nvCxnSpPr>
          <p:spPr>
            <a:xfrm flipV="1">
              <a:off x="1480395" y="3703577"/>
              <a:ext cx="1211596" cy="544767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77" idx="3"/>
              <a:endCxn id="101" idx="1"/>
            </p:cNvCxnSpPr>
            <p:nvPr/>
          </p:nvCxnSpPr>
          <p:spPr>
            <a:xfrm flipV="1">
              <a:off x="1429770" y="4729263"/>
              <a:ext cx="1262221" cy="1681045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74" idx="3"/>
              <a:endCxn id="99" idx="1"/>
            </p:cNvCxnSpPr>
            <p:nvPr/>
          </p:nvCxnSpPr>
          <p:spPr>
            <a:xfrm flipV="1">
              <a:off x="1518729" y="3703577"/>
              <a:ext cx="1173262" cy="1625747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71" idx="3"/>
              <a:endCxn id="95" idx="1"/>
            </p:cNvCxnSpPr>
            <p:nvPr/>
          </p:nvCxnSpPr>
          <p:spPr>
            <a:xfrm flipV="1">
              <a:off x="1480395" y="2677890"/>
              <a:ext cx="1211596" cy="1570454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162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0398"/>
            <a:ext cx="8229600" cy="540499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US" sz="2800" dirty="0" smtClean="0">
                <a:sym typeface="Wingdings" pitchFamily="2" charset="2"/>
              </a:rPr>
              <a:t>Utilize same species, reaction names</a:t>
            </a:r>
          </a:p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US" sz="2800" dirty="0" smtClean="0">
                <a:sym typeface="Wingdings" pitchFamily="2" charset="2"/>
              </a:rPr>
              <a:t>Resolve conflicting species/reaction representations across submodels</a:t>
            </a:r>
          </a:p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US" sz="2800" dirty="0" smtClean="0">
                <a:sym typeface="Wingdings" pitchFamily="2" charset="2"/>
              </a:rPr>
              <a:t>Calculate RNA and protein sequences from gene sequences</a:t>
            </a:r>
          </a:p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US" sz="2800" dirty="0" smtClean="0"/>
              <a:t>Calculate species molecular weights from </a:t>
            </a:r>
            <a:r>
              <a:rPr lang="en-US" sz="2800" dirty="0"/>
              <a:t>structures</a:t>
            </a:r>
            <a:endParaRPr lang="en-US" sz="2800" dirty="0" smtClean="0">
              <a:sym typeface="Wingdings" pitchFamily="2" charset="2"/>
            </a:endParaRPr>
          </a:p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US" sz="2800" dirty="0" smtClean="0">
                <a:sym typeface="Wingdings" pitchFamily="2" charset="2"/>
              </a:rPr>
              <a:t>Calculate transcription, translation, RNA degradation reactions from sequences</a:t>
            </a:r>
          </a:p>
          <a:p>
            <a:pPr>
              <a:lnSpc>
                <a:spcPct val="90000"/>
              </a:lnSpc>
              <a:spcBef>
                <a:spcPts val="2400"/>
              </a:spcBef>
            </a:pPr>
            <a:r>
              <a:rPr lang="en-US" sz="2800" dirty="0" smtClean="0"/>
              <a:t>Calculate cell mass, volume from species counts and molecular weights</a:t>
            </a:r>
          </a:p>
        </p:txBody>
      </p:sp>
    </p:spTree>
    <p:extLst>
      <p:ext uri="{BB962C8B-B14F-4D97-AF65-F5344CB8AC3E}">
        <p14:creationId xmlns:p14="http://schemas.microsoft.com/office/powerpoint/2010/main" val="427820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13221"/>
            <a:ext cx="8001000" cy="5609230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800" b="1" dirty="0" smtClean="0"/>
              <a:t>Every model element should defined without references to external databases</a:t>
            </a:r>
          </a:p>
          <a:p>
            <a:pPr>
              <a:lnSpc>
                <a:spcPct val="90000"/>
              </a:lnSpc>
              <a:spcBef>
                <a:spcPts val="576"/>
              </a:spcBef>
            </a:pPr>
            <a:r>
              <a:rPr lang="en-US" sz="2400" dirty="0"/>
              <a:t>Metabolites: </a:t>
            </a:r>
            <a:r>
              <a:rPr lang="en-US" sz="2400" dirty="0" err="1" smtClean="0"/>
              <a:t>InCHI</a:t>
            </a:r>
            <a:r>
              <a:rPr lang="en-US" sz="2400" dirty="0" smtClean="0"/>
              <a:t>, SMILES</a:t>
            </a:r>
            <a:endParaRPr lang="en-US" sz="2400" dirty="0"/>
          </a:p>
          <a:p>
            <a:pPr>
              <a:lnSpc>
                <a:spcPct val="90000"/>
              </a:lnSpc>
              <a:spcBef>
                <a:spcPts val="576"/>
              </a:spcBef>
            </a:pPr>
            <a:r>
              <a:rPr lang="en-US" sz="2400" dirty="0"/>
              <a:t>RNA, protein: </a:t>
            </a:r>
            <a:r>
              <a:rPr lang="en-US" sz="2400" dirty="0" smtClean="0"/>
              <a:t>sequences</a:t>
            </a:r>
          </a:p>
          <a:p>
            <a:pPr>
              <a:lnSpc>
                <a:spcPct val="90000"/>
              </a:lnSpc>
              <a:spcBef>
                <a:spcPts val="576"/>
              </a:spcBef>
            </a:pPr>
            <a:r>
              <a:rPr lang="en-US" sz="2400" dirty="0" smtClean="0"/>
              <a:t>Reactions: stoichiometry</a:t>
            </a:r>
          </a:p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800" b="1" dirty="0" smtClean="0"/>
              <a:t>Cross references should be provided where possible</a:t>
            </a:r>
          </a:p>
          <a:p>
            <a:pPr>
              <a:lnSpc>
                <a:spcPct val="90000"/>
              </a:lnSpc>
              <a:spcBef>
                <a:spcPts val="576"/>
              </a:spcBef>
            </a:pPr>
            <a:r>
              <a:rPr lang="en-US" sz="2400" dirty="0" smtClean="0"/>
              <a:t>Metabolites: </a:t>
            </a:r>
            <a:r>
              <a:rPr lang="en-US" sz="2400" dirty="0" err="1" smtClean="0"/>
              <a:t>ChEBI</a:t>
            </a:r>
            <a:endParaRPr lang="en-US" sz="2400" dirty="0" smtClean="0"/>
          </a:p>
          <a:p>
            <a:pPr>
              <a:lnSpc>
                <a:spcPct val="90000"/>
              </a:lnSpc>
              <a:spcBef>
                <a:spcPts val="576"/>
              </a:spcBef>
            </a:pPr>
            <a:r>
              <a:rPr lang="en-US" sz="2400" dirty="0" smtClean="0"/>
              <a:t>RNA: NCBI</a:t>
            </a:r>
          </a:p>
          <a:p>
            <a:pPr>
              <a:lnSpc>
                <a:spcPct val="90000"/>
              </a:lnSpc>
              <a:spcBef>
                <a:spcPts val="576"/>
              </a:spcBef>
            </a:pPr>
            <a:r>
              <a:rPr lang="en-US" sz="2400" dirty="0" smtClean="0"/>
              <a:t>Proteins: </a:t>
            </a:r>
            <a:r>
              <a:rPr lang="en-US" sz="2400" dirty="0" err="1" smtClean="0"/>
              <a:t>UniProt</a:t>
            </a:r>
            <a:endParaRPr lang="en-US" sz="2400" dirty="0" smtClean="0"/>
          </a:p>
          <a:p>
            <a:pPr>
              <a:lnSpc>
                <a:spcPct val="90000"/>
              </a:lnSpc>
              <a:spcBef>
                <a:spcPts val="576"/>
              </a:spcBef>
            </a:pPr>
            <a:r>
              <a:rPr lang="en-US" sz="2400" dirty="0" smtClean="0"/>
              <a:t>Reactions: EC numbers</a:t>
            </a:r>
            <a:endParaRPr lang="en-US" sz="2400" dirty="0"/>
          </a:p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800" b="1" dirty="0"/>
              <a:t>Every data source and model assumption should be </a:t>
            </a:r>
            <a:r>
              <a:rPr lang="en-US" sz="2800" b="1" dirty="0" smtClean="0"/>
              <a:t>recorded</a:t>
            </a:r>
          </a:p>
        </p:txBody>
      </p:sp>
    </p:spTree>
    <p:extLst>
      <p:ext uri="{BB962C8B-B14F-4D97-AF65-F5344CB8AC3E}">
        <p14:creationId xmlns:p14="http://schemas.microsoft.com/office/powerpoint/2010/main" val="169243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Multi-algorithm simulation</a:t>
            </a:r>
          </a:p>
        </p:txBody>
      </p:sp>
      <p:sp>
        <p:nvSpPr>
          <p:cNvPr id="63" name="Content Placeholder 62"/>
          <p:cNvSpPr>
            <a:spLocks noGrp="1"/>
          </p:cNvSpPr>
          <p:nvPr>
            <p:ph idx="1"/>
          </p:nvPr>
        </p:nvSpPr>
        <p:spPr>
          <a:xfrm>
            <a:off x="1252182" y="2309881"/>
            <a:ext cx="6639636" cy="2576015"/>
          </a:xfrm>
        </p:spPr>
        <p:txBody>
          <a:bodyPr>
            <a:noAutofit/>
          </a:bodyPr>
          <a:lstStyle/>
          <a:p>
            <a:r>
              <a:rPr lang="en-US" sz="3000" dirty="0"/>
              <a:t>Area of active </a:t>
            </a:r>
            <a:r>
              <a:rPr lang="en-US" sz="3000" dirty="0" smtClean="0"/>
              <a:t>research</a:t>
            </a:r>
          </a:p>
          <a:p>
            <a:r>
              <a:rPr lang="en-US" sz="3000" dirty="0" smtClean="0"/>
              <a:t>A few algorithms have been developed</a:t>
            </a:r>
          </a:p>
          <a:p>
            <a:r>
              <a:rPr lang="en-US" sz="3000" dirty="0" smtClean="0"/>
              <a:t>All have limitations</a:t>
            </a:r>
          </a:p>
          <a:p>
            <a:r>
              <a:rPr lang="en-US" sz="3000" dirty="0" smtClean="0"/>
              <a:t>Tutorial: foundational concepts</a:t>
            </a:r>
          </a:p>
        </p:txBody>
      </p:sp>
    </p:spTree>
    <p:extLst>
      <p:ext uri="{BB962C8B-B14F-4D97-AF65-F5344CB8AC3E}">
        <p14:creationId xmlns:p14="http://schemas.microsoft.com/office/powerpoint/2010/main" val="221699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507088" y="5153468"/>
            <a:ext cx="2750191" cy="276999"/>
            <a:chOff x="507088" y="5361801"/>
            <a:chExt cx="2750191" cy="276999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507088" y="5491164"/>
              <a:ext cx="275019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524000" y="5361801"/>
              <a:ext cx="60960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0" rIns="91440" bIns="0" rtlCol="0">
              <a:spAutoFit/>
            </a:bodyPr>
            <a:lstStyle/>
            <a:p>
              <a:pPr algn="ctr"/>
              <a:r>
                <a:rPr lang="en-US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1 s</a:t>
              </a:r>
              <a:endParaRPr lang="en-US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01133" y="4973267"/>
            <a:ext cx="8261867" cy="152400"/>
            <a:chOff x="501133" y="5181600"/>
            <a:chExt cx="8261867" cy="152400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507088" y="5257800"/>
              <a:ext cx="82559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 flipH="1" flipV="1">
              <a:off x="3168133" y="5257800"/>
              <a:ext cx="152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5400000" flipH="1" flipV="1">
              <a:off x="424933" y="5257800"/>
              <a:ext cx="152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 flipH="1" flipV="1">
              <a:off x="6019800" y="5257800"/>
              <a:ext cx="152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/>
          <p:cNvGrpSpPr/>
          <p:nvPr/>
        </p:nvGrpSpPr>
        <p:grpSpPr>
          <a:xfrm>
            <a:off x="1289249" y="1502287"/>
            <a:ext cx="1301551" cy="3394780"/>
            <a:chOff x="8305800" y="896681"/>
            <a:chExt cx="1084645" cy="2829034"/>
          </a:xfrm>
        </p:grpSpPr>
        <p:grpSp>
          <p:nvGrpSpPr>
            <p:cNvPr id="176" name="Group 175"/>
            <p:cNvGrpSpPr/>
            <p:nvPr/>
          </p:nvGrpSpPr>
          <p:grpSpPr>
            <a:xfrm>
              <a:off x="8305800" y="896681"/>
              <a:ext cx="1084645" cy="2829034"/>
              <a:chOff x="7696201" y="3334236"/>
              <a:chExt cx="808560" cy="2108934"/>
            </a:xfrm>
          </p:grpSpPr>
          <p:sp>
            <p:nvSpPr>
              <p:cNvPr id="178" name="Arc 18"/>
              <p:cNvSpPr/>
              <p:nvPr/>
            </p:nvSpPr>
            <p:spPr>
              <a:xfrm rot="16200000">
                <a:off x="7897890" y="3132547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7703213" y="3719591"/>
                <a:ext cx="801548" cy="1359728"/>
              </a:xfrm>
              <a:prstGeom prst="rect">
                <a:avLst/>
              </a:pr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179" name="Arc 18"/>
              <p:cNvSpPr/>
              <p:nvPr/>
            </p:nvSpPr>
            <p:spPr>
              <a:xfrm rot="5400000">
                <a:off x="7897890" y="4836299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162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cxnSp>
            <p:nvCxnSpPr>
              <p:cNvPr id="180" name="Straight Connector 179"/>
              <p:cNvCxnSpPr>
                <a:endCxn id="179" idx="3"/>
              </p:cNvCxnSpPr>
              <p:nvPr/>
            </p:nvCxnSpPr>
            <p:spPr>
              <a:xfrm>
                <a:off x="7696202" y="3739418"/>
                <a:ext cx="0" cy="12985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>
                <a:endCxn id="179" idx="0"/>
              </p:cNvCxnSpPr>
              <p:nvPr/>
            </p:nvCxnSpPr>
            <p:spPr>
              <a:xfrm>
                <a:off x="8504761" y="3744040"/>
                <a:ext cx="0" cy="12948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2" name="Rounded Rectangle 181"/>
            <p:cNvSpPr/>
            <p:nvPr/>
          </p:nvSpPr>
          <p:spPr>
            <a:xfrm>
              <a:off x="8390922" y="2171700"/>
              <a:ext cx="914400" cy="274320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8390922" y="2615565"/>
              <a:ext cx="914400" cy="274320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8390922" y="3048000"/>
              <a:ext cx="914400" cy="274320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8390922" y="1733550"/>
              <a:ext cx="914400" cy="274320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8390922" y="1295400"/>
              <a:ext cx="914400" cy="274320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8413782" y="131714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Uptake</a:t>
              </a: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8413782" y="175529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Metabolism</a:t>
              </a: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8413782" y="219344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Transcription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8413782" y="2637309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Translation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8413782" y="306974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Replication</a:t>
              </a: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316468" y="1544267"/>
            <a:ext cx="922139" cy="3276600"/>
            <a:chOff x="316468" y="1752600"/>
            <a:chExt cx="922139" cy="3276600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507087" y="3390900"/>
              <a:ext cx="73152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07087" y="3905250"/>
              <a:ext cx="73152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507087" y="4419600"/>
              <a:ext cx="73152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507087" y="2362200"/>
              <a:ext cx="73152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507087" y="2876550"/>
              <a:ext cx="73152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/>
            <p:cNvSpPr/>
            <p:nvPr/>
          </p:nvSpPr>
          <p:spPr>
            <a:xfrm>
              <a:off x="348733" y="1752600"/>
              <a:ext cx="304800" cy="3276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 rot="16200000" flipH="1">
              <a:off x="-1060965" y="3206235"/>
              <a:ext cx="312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Cell states</a:t>
              </a:r>
              <a:endParaRPr lang="en-US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2667000" y="1544267"/>
            <a:ext cx="1371600" cy="3276600"/>
            <a:chOff x="2667000" y="1752600"/>
            <a:chExt cx="1371600" cy="3276600"/>
          </a:xfrm>
        </p:grpSpPr>
        <p:cxnSp>
          <p:nvCxnSpPr>
            <p:cNvPr id="209" name="Straight Connector 208"/>
            <p:cNvCxnSpPr/>
            <p:nvPr/>
          </p:nvCxnSpPr>
          <p:spPr>
            <a:xfrm>
              <a:off x="2667000" y="339090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2667000" y="390525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2667000" y="441960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2667000" y="236220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2667000" y="287655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Rectangle 213"/>
            <p:cNvSpPr/>
            <p:nvPr/>
          </p:nvSpPr>
          <p:spPr>
            <a:xfrm>
              <a:off x="3091933" y="1752600"/>
              <a:ext cx="304800" cy="3276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 rot="16200000" flipH="1">
              <a:off x="1682235" y="3206235"/>
              <a:ext cx="312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Cell states</a:t>
              </a:r>
              <a:endParaRPr lang="en-US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4108649" y="1502287"/>
            <a:ext cx="1301551" cy="3394780"/>
            <a:chOff x="8305800" y="896681"/>
            <a:chExt cx="1084645" cy="2829034"/>
          </a:xfrm>
        </p:grpSpPr>
        <p:grpSp>
          <p:nvGrpSpPr>
            <p:cNvPr id="234" name="Group 233"/>
            <p:cNvGrpSpPr/>
            <p:nvPr/>
          </p:nvGrpSpPr>
          <p:grpSpPr>
            <a:xfrm>
              <a:off x="8305800" y="896681"/>
              <a:ext cx="1084645" cy="2829034"/>
              <a:chOff x="7696201" y="3334236"/>
              <a:chExt cx="808560" cy="2108934"/>
            </a:xfrm>
          </p:grpSpPr>
          <p:sp>
            <p:nvSpPr>
              <p:cNvPr id="246" name="Arc 18"/>
              <p:cNvSpPr/>
              <p:nvPr/>
            </p:nvSpPr>
            <p:spPr>
              <a:xfrm rot="16200000">
                <a:off x="7897890" y="3132547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7703213" y="3719591"/>
                <a:ext cx="801548" cy="1359728"/>
              </a:xfrm>
              <a:prstGeom prst="rect">
                <a:avLst/>
              </a:pr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247" name="Arc 18"/>
              <p:cNvSpPr/>
              <p:nvPr/>
            </p:nvSpPr>
            <p:spPr>
              <a:xfrm rot="5400000">
                <a:off x="7897890" y="4836299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162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cxnSp>
            <p:nvCxnSpPr>
              <p:cNvPr id="248" name="Straight Connector 247"/>
              <p:cNvCxnSpPr>
                <a:endCxn id="247" idx="3"/>
              </p:cNvCxnSpPr>
              <p:nvPr/>
            </p:nvCxnSpPr>
            <p:spPr>
              <a:xfrm>
                <a:off x="7696202" y="3739418"/>
                <a:ext cx="0" cy="12985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>
                <a:endCxn id="247" idx="0"/>
              </p:cNvCxnSpPr>
              <p:nvPr/>
            </p:nvCxnSpPr>
            <p:spPr>
              <a:xfrm>
                <a:off x="8504761" y="3744040"/>
                <a:ext cx="0" cy="12948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5" name="Rounded Rectangle 234"/>
            <p:cNvSpPr/>
            <p:nvPr/>
          </p:nvSpPr>
          <p:spPr>
            <a:xfrm>
              <a:off x="8390922" y="2171700"/>
              <a:ext cx="914400" cy="274320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8390922" y="2615565"/>
              <a:ext cx="914400" cy="274320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8390922" y="3048000"/>
              <a:ext cx="914400" cy="274320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8390922" y="1733550"/>
              <a:ext cx="914400" cy="274320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8390922" y="1295400"/>
              <a:ext cx="914400" cy="274320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8413782" y="131714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Uptake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8413782" y="175529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Metabolism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8413782" y="219344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Transcription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413782" y="2637309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Translation</a:t>
              </a: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8413782" y="306974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Replication</a:t>
              </a:r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5486400" y="1544267"/>
            <a:ext cx="1371600" cy="3276600"/>
            <a:chOff x="2667000" y="1752600"/>
            <a:chExt cx="1371600" cy="3276600"/>
          </a:xfrm>
        </p:grpSpPr>
        <p:cxnSp>
          <p:nvCxnSpPr>
            <p:cNvPr id="251" name="Straight Connector 250"/>
            <p:cNvCxnSpPr/>
            <p:nvPr/>
          </p:nvCxnSpPr>
          <p:spPr>
            <a:xfrm>
              <a:off x="2667000" y="339090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2667000" y="390525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2667000" y="441960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2667000" y="236220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2667000" y="287655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Rectangle 255"/>
            <p:cNvSpPr/>
            <p:nvPr/>
          </p:nvSpPr>
          <p:spPr>
            <a:xfrm>
              <a:off x="3091933" y="1752600"/>
              <a:ext cx="304800" cy="3276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 rot="16200000" flipH="1">
              <a:off x="1682235" y="3206235"/>
              <a:ext cx="3124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Cell states</a:t>
              </a:r>
              <a:endParaRPr lang="en-US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6928049" y="1502287"/>
            <a:ext cx="1301551" cy="3394780"/>
            <a:chOff x="8305800" y="896681"/>
            <a:chExt cx="1084645" cy="2829034"/>
          </a:xfrm>
        </p:grpSpPr>
        <p:grpSp>
          <p:nvGrpSpPr>
            <p:cNvPr id="259" name="Group 258"/>
            <p:cNvGrpSpPr/>
            <p:nvPr/>
          </p:nvGrpSpPr>
          <p:grpSpPr>
            <a:xfrm>
              <a:off x="8305800" y="896681"/>
              <a:ext cx="1084645" cy="2829034"/>
              <a:chOff x="7696201" y="3334236"/>
              <a:chExt cx="808560" cy="2108934"/>
            </a:xfrm>
          </p:grpSpPr>
          <p:sp>
            <p:nvSpPr>
              <p:cNvPr id="271" name="Arc 18"/>
              <p:cNvSpPr/>
              <p:nvPr/>
            </p:nvSpPr>
            <p:spPr>
              <a:xfrm rot="16200000">
                <a:off x="7897890" y="3132547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7703213" y="3719591"/>
                <a:ext cx="801548" cy="1359728"/>
              </a:xfrm>
              <a:prstGeom prst="rect">
                <a:avLst/>
              </a:pr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272" name="Arc 18"/>
              <p:cNvSpPr/>
              <p:nvPr/>
            </p:nvSpPr>
            <p:spPr>
              <a:xfrm rot="5400000">
                <a:off x="7897890" y="4836299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162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cxnSp>
            <p:nvCxnSpPr>
              <p:cNvPr id="273" name="Straight Connector 272"/>
              <p:cNvCxnSpPr>
                <a:endCxn id="272" idx="3"/>
              </p:cNvCxnSpPr>
              <p:nvPr/>
            </p:nvCxnSpPr>
            <p:spPr>
              <a:xfrm>
                <a:off x="7696202" y="3739418"/>
                <a:ext cx="0" cy="12985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>
                <a:endCxn id="272" idx="0"/>
              </p:cNvCxnSpPr>
              <p:nvPr/>
            </p:nvCxnSpPr>
            <p:spPr>
              <a:xfrm>
                <a:off x="8504761" y="3744040"/>
                <a:ext cx="0" cy="12948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0" name="Rounded Rectangle 259"/>
            <p:cNvSpPr/>
            <p:nvPr/>
          </p:nvSpPr>
          <p:spPr>
            <a:xfrm>
              <a:off x="8390922" y="2171700"/>
              <a:ext cx="914400" cy="274320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61" name="Rounded Rectangle 260"/>
            <p:cNvSpPr/>
            <p:nvPr/>
          </p:nvSpPr>
          <p:spPr>
            <a:xfrm>
              <a:off x="8390922" y="2615565"/>
              <a:ext cx="914400" cy="274320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62" name="Rounded Rectangle 261"/>
            <p:cNvSpPr/>
            <p:nvPr/>
          </p:nvSpPr>
          <p:spPr>
            <a:xfrm>
              <a:off x="8390922" y="3048000"/>
              <a:ext cx="914400" cy="274320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63" name="Rounded Rectangle 262"/>
            <p:cNvSpPr/>
            <p:nvPr/>
          </p:nvSpPr>
          <p:spPr>
            <a:xfrm>
              <a:off x="8390922" y="1733550"/>
              <a:ext cx="914400" cy="274320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64" name="Rounded Rectangle 263"/>
            <p:cNvSpPr/>
            <p:nvPr/>
          </p:nvSpPr>
          <p:spPr>
            <a:xfrm>
              <a:off x="8390922" y="1295400"/>
              <a:ext cx="914400" cy="274320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8413782" y="131714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Uptake</a:t>
              </a: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8413782" y="175529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Metabolism</a:t>
              </a: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8413782" y="219344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Transcription</a:t>
              </a: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8413782" y="2637309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Translation</a:t>
              </a:r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8413782" y="3069744"/>
              <a:ext cx="868680" cy="1923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Replication</a:t>
              </a:r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8305800" y="2153867"/>
            <a:ext cx="457200" cy="2057400"/>
            <a:chOff x="2667000" y="2362200"/>
            <a:chExt cx="1371600" cy="2057400"/>
          </a:xfrm>
        </p:grpSpPr>
        <p:cxnSp>
          <p:nvCxnSpPr>
            <p:cNvPr id="276" name="Straight Connector 275"/>
            <p:cNvCxnSpPr/>
            <p:nvPr/>
          </p:nvCxnSpPr>
          <p:spPr>
            <a:xfrm>
              <a:off x="2667000" y="339090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>
              <a:off x="2667000" y="390525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>
              <a:off x="2667000" y="441960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2667000" y="236220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>
              <a:off x="2667000" y="2876550"/>
              <a:ext cx="1371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Multi-algorithm simulation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887" y="5868537"/>
            <a:ext cx="8980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/>
                </a:solidFill>
              </a:rPr>
              <a:t>Assumption: pathways are independent over short time periods</a:t>
            </a:r>
            <a:endParaRPr lang="en-US" sz="2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5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704975" y="1277006"/>
            <a:ext cx="5734050" cy="49819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  <a:lvl2pPr marL="548640" indent="-27432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3pPr>
            <a:lvl4pPr marL="1097280" indent="-27432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4pPr>
            <a:lvl5pPr marL="1371600" indent="-18288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buNone/>
            </a:pPr>
            <a:r>
              <a:rPr lang="en-US" sz="3000" b="1" dirty="0" smtClean="0"/>
              <a:t>Introduction</a:t>
            </a:r>
          </a:p>
          <a:p>
            <a:pPr marL="365760"/>
            <a:r>
              <a:rPr lang="en-US" sz="2800" dirty="0" smtClean="0"/>
              <a:t>Goals</a:t>
            </a:r>
          </a:p>
          <a:p>
            <a:pPr marL="365760"/>
            <a:r>
              <a:rPr lang="en-US" sz="2800" dirty="0" smtClean="0"/>
              <a:t>Approaches</a:t>
            </a:r>
          </a:p>
          <a:p>
            <a:pPr marL="365760"/>
            <a:r>
              <a:rPr lang="en-US" sz="2800" dirty="0" smtClean="0"/>
              <a:t>Multi-algorithm simulation</a:t>
            </a:r>
          </a:p>
          <a:p>
            <a:pPr marL="365760"/>
            <a:r>
              <a:rPr lang="en-US" sz="2800" dirty="0" smtClean="0"/>
              <a:t>Parameter estimation, verification, best practices</a:t>
            </a:r>
            <a:endParaRPr lang="en-US" dirty="0" smtClean="0"/>
          </a:p>
          <a:p>
            <a:pPr marL="0" indent="0">
              <a:spcBef>
                <a:spcPts val="2400"/>
              </a:spcBef>
              <a:buNone/>
            </a:pPr>
            <a:r>
              <a:rPr lang="en-US" sz="3000" b="1" dirty="0" smtClean="0"/>
              <a:t>Exercises</a:t>
            </a:r>
          </a:p>
          <a:p>
            <a:pPr marL="365760"/>
            <a:r>
              <a:rPr lang="en-US" sz="2800" dirty="0" smtClean="0"/>
              <a:t>Model building</a:t>
            </a:r>
          </a:p>
          <a:p>
            <a:pPr marL="365760"/>
            <a:r>
              <a:rPr lang="en-US" sz="2800" dirty="0" smtClean="0"/>
              <a:t>Parameter estimation</a:t>
            </a:r>
          </a:p>
          <a:p>
            <a:pPr marL="365760"/>
            <a:r>
              <a:rPr lang="en-US" sz="2800" dirty="0" smtClean="0"/>
              <a:t>Multi-algorithm simulation</a:t>
            </a:r>
          </a:p>
          <a:p>
            <a:pPr marL="365760"/>
            <a:r>
              <a:rPr lang="en-US" sz="2800" dirty="0" err="1" smtClean="0"/>
              <a:t>Submodel</a:t>
            </a:r>
            <a:r>
              <a:rPr lang="en-US" sz="2800" dirty="0" smtClean="0"/>
              <a:t> simulation</a:t>
            </a:r>
            <a:endParaRPr lang="en-US" sz="2800" dirty="0"/>
          </a:p>
          <a:p>
            <a:pPr marL="365760"/>
            <a:r>
              <a:rPr lang="en-US" sz="2800" dirty="0" smtClean="0"/>
              <a:t>Model annotation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5197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Concurrent </a:t>
            </a:r>
            <a:r>
              <a:rPr lang="en-US" dirty="0" err="1" smtClean="0"/>
              <a:t>submodel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580" y="1103590"/>
            <a:ext cx="7204841" cy="5454869"/>
          </a:xfrm>
        </p:spPr>
        <p:txBody>
          <a:bodyPr>
            <a:no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b="1" dirty="0" smtClean="0"/>
              <a:t>Approximate/continuous/timestep</a:t>
            </a:r>
          </a:p>
          <a:p>
            <a:pPr marL="365760"/>
            <a:r>
              <a:rPr lang="en-US" sz="2800" dirty="0" smtClean="0"/>
              <a:t>Simulate models over short </a:t>
            </a:r>
            <a:r>
              <a:rPr lang="en-US" sz="2800" dirty="0" err="1" smtClean="0"/>
              <a:t>timesteps</a:t>
            </a:r>
            <a:endParaRPr lang="en-US" sz="2800" dirty="0" smtClean="0"/>
          </a:p>
          <a:p>
            <a:pPr marL="365760"/>
            <a:r>
              <a:rPr lang="en-US" sz="2800" dirty="0" smtClean="0"/>
              <a:t>Synchronize models between </a:t>
            </a:r>
            <a:r>
              <a:rPr lang="en-US" sz="2800" dirty="0" err="1" smtClean="0"/>
              <a:t>timesteps</a:t>
            </a:r>
            <a:endParaRPr lang="en-US" sz="2800" dirty="0" smtClean="0"/>
          </a:p>
          <a:p>
            <a:pPr marL="365760"/>
            <a:r>
              <a:rPr lang="en-US" sz="2800" dirty="0" smtClean="0"/>
              <a:t>Low computational cost</a:t>
            </a:r>
          </a:p>
          <a:p>
            <a:pPr marL="365760"/>
            <a:r>
              <a:rPr lang="en-US" sz="2800" dirty="0" smtClean="0"/>
              <a:t>Low numerical accuracy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800" b="1" dirty="0" smtClean="0"/>
              <a:t>Exact/discrete</a:t>
            </a:r>
            <a:endParaRPr lang="en-US" sz="2800" b="1" dirty="0"/>
          </a:p>
          <a:p>
            <a:pPr marL="365760"/>
            <a:r>
              <a:rPr lang="en-US" sz="2800" dirty="0"/>
              <a:t>Resolve order of every individual reaction</a:t>
            </a:r>
          </a:p>
          <a:p>
            <a:pPr marL="365760"/>
            <a:r>
              <a:rPr lang="en-US" sz="2800" dirty="0" smtClean="0"/>
              <a:t>Synchronize submodels after every reaction</a:t>
            </a:r>
          </a:p>
          <a:p>
            <a:pPr marL="365760"/>
            <a:r>
              <a:rPr lang="en-US" sz="2800" dirty="0" smtClean="0"/>
              <a:t>High computational cost</a:t>
            </a:r>
          </a:p>
          <a:p>
            <a:pPr marL="365760"/>
            <a:r>
              <a:rPr lang="en-US" sz="2800" dirty="0" smtClean="0"/>
              <a:t>High numerical accuracy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128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Approximate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318" y="2388476"/>
            <a:ext cx="8245365" cy="2151993"/>
          </a:xfrm>
        </p:spPr>
        <p:txBody>
          <a:bodyPr>
            <a:noAutofit/>
          </a:bodyPr>
          <a:lstStyle/>
          <a:p>
            <a:r>
              <a:rPr lang="en-US" sz="2800" dirty="0" smtClean="0"/>
              <a:t>Divide time into small steps</a:t>
            </a:r>
          </a:p>
          <a:p>
            <a:r>
              <a:rPr lang="en-US" sz="2800" dirty="0" smtClean="0"/>
              <a:t>Integrate submodels separately</a:t>
            </a:r>
          </a:p>
          <a:p>
            <a:r>
              <a:rPr lang="en-US" sz="2800" dirty="0" smtClean="0"/>
              <a:t>Update global state</a:t>
            </a:r>
          </a:p>
          <a:p>
            <a:r>
              <a:rPr lang="en-US" sz="2800" dirty="0" smtClean="0"/>
              <a:t>Reduce timestep until results converge</a:t>
            </a:r>
          </a:p>
        </p:txBody>
      </p:sp>
    </p:spTree>
    <p:extLst>
      <p:ext uri="{BB962C8B-B14F-4D97-AF65-F5344CB8AC3E}">
        <p14:creationId xmlns:p14="http://schemas.microsoft.com/office/powerpoint/2010/main" val="83878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Submodel</a:t>
            </a:r>
            <a:r>
              <a:rPr lang="en-US" dirty="0" smtClean="0"/>
              <a:t> execution order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36476" y="1418911"/>
            <a:ext cx="4040188" cy="487965"/>
          </a:xfrm>
        </p:spPr>
        <p:txBody>
          <a:bodyPr/>
          <a:lstStyle/>
          <a:p>
            <a:r>
              <a:rPr lang="en-US" dirty="0" smtClean="0"/>
              <a:t>Asynchronous integration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5735" y="1418911"/>
            <a:ext cx="4041775" cy="487965"/>
          </a:xfrm>
        </p:spPr>
        <p:txBody>
          <a:bodyPr/>
          <a:lstStyle/>
          <a:p>
            <a:r>
              <a:rPr lang="en-US" dirty="0" smtClean="0"/>
              <a:t>Synchronous integration</a:t>
            </a:r>
            <a:endParaRPr lang="en-US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236476" y="2104191"/>
            <a:ext cx="4201897" cy="3623380"/>
            <a:chOff x="236476" y="2104191"/>
            <a:chExt cx="4201897" cy="3623380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396725" y="5651371"/>
              <a:ext cx="404164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276664" y="5575171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 flipH="1" flipV="1">
              <a:off x="314571" y="5651371"/>
              <a:ext cx="152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768050" y="2104191"/>
              <a:ext cx="599702" cy="3394780"/>
              <a:chOff x="8305800" y="896681"/>
              <a:chExt cx="1084645" cy="2829034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8305800" y="896681"/>
                <a:ext cx="1084645" cy="2829034"/>
                <a:chOff x="7696201" y="3334236"/>
                <a:chExt cx="808560" cy="2108934"/>
              </a:xfrm>
            </p:grpSpPr>
            <p:sp>
              <p:nvSpPr>
                <p:cNvPr id="63" name="Arc 18"/>
                <p:cNvSpPr/>
                <p:nvPr/>
              </p:nvSpPr>
              <p:spPr>
                <a:xfrm rot="16200000">
                  <a:off x="7897890" y="3132547"/>
                  <a:ext cx="405182" cy="808560"/>
                </a:xfrm>
                <a:custGeom>
                  <a:avLst/>
                  <a:gdLst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4" fmla="*/ 1219200 w 2438400"/>
                    <a:gd name="connsiteY4" fmla="*/ 1219200 h 2438400"/>
                    <a:gd name="connsiteX5" fmla="*/ 1219200 w 2438400"/>
                    <a:gd name="connsiteY5" fmla="*/ 0 h 2438400"/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317349 w 1221916"/>
                    <a:gd name="connsiteY4" fmla="*/ 314632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1916" h="2438399" stroke="0" extrusionOk="0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  <a:cubicBezTo>
                        <a:pt x="905" y="2031997"/>
                        <a:pt x="1811" y="1625599"/>
                        <a:pt x="2716" y="1219200"/>
                      </a:cubicBezTo>
                      <a:lnTo>
                        <a:pt x="2716" y="0"/>
                      </a:lnTo>
                      <a:close/>
                    </a:path>
                    <a:path w="1221916" h="2438399" fill="none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</a:path>
                  </a:pathLst>
                </a:custGeom>
                <a:gradFill>
                  <a:gsLst>
                    <a:gs pos="25000">
                      <a:srgbClr val="00ADEF"/>
                    </a:gs>
                    <a:gs pos="95000">
                      <a:schemeClr val="accent3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n w="254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7703213" y="3719591"/>
                  <a:ext cx="801548" cy="1359728"/>
                </a:xfrm>
                <a:prstGeom prst="rect">
                  <a:avLst/>
                </a:prstGeom>
                <a:gradFill>
                  <a:gsLst>
                    <a:gs pos="25000">
                      <a:srgbClr val="00ADEF"/>
                    </a:gs>
                    <a:gs pos="95000">
                      <a:schemeClr val="accent3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endParaRPr>
                </a:p>
              </p:txBody>
            </p:sp>
            <p:sp>
              <p:nvSpPr>
                <p:cNvPr id="65" name="Arc 18"/>
                <p:cNvSpPr/>
                <p:nvPr/>
              </p:nvSpPr>
              <p:spPr>
                <a:xfrm rot="5400000">
                  <a:off x="7897890" y="4836299"/>
                  <a:ext cx="405182" cy="808560"/>
                </a:xfrm>
                <a:custGeom>
                  <a:avLst/>
                  <a:gdLst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4" fmla="*/ 1219200 w 2438400"/>
                    <a:gd name="connsiteY4" fmla="*/ 1219200 h 2438400"/>
                    <a:gd name="connsiteX5" fmla="*/ 1219200 w 2438400"/>
                    <a:gd name="connsiteY5" fmla="*/ 0 h 2438400"/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317349 w 1221916"/>
                    <a:gd name="connsiteY4" fmla="*/ 314632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1916" h="2438399" stroke="0" extrusionOk="0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  <a:cubicBezTo>
                        <a:pt x="905" y="2031997"/>
                        <a:pt x="1811" y="1625599"/>
                        <a:pt x="2716" y="1219200"/>
                      </a:cubicBezTo>
                      <a:lnTo>
                        <a:pt x="2716" y="0"/>
                      </a:lnTo>
                      <a:close/>
                    </a:path>
                    <a:path w="1221916" h="2438399" fill="none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</a:path>
                  </a:pathLst>
                </a:custGeom>
                <a:gradFill>
                  <a:gsLst>
                    <a:gs pos="25000">
                      <a:srgbClr val="00ADEF"/>
                    </a:gs>
                    <a:gs pos="95000">
                      <a:schemeClr val="accent3">
                        <a:lumMod val="40000"/>
                        <a:lumOff val="60000"/>
                      </a:schemeClr>
                    </a:gs>
                  </a:gsLst>
                  <a:lin ang="16200000" scaled="0"/>
                </a:gradFill>
                <a:ln w="254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endParaRPr>
                </a:p>
              </p:txBody>
            </p:sp>
            <p:cxnSp>
              <p:nvCxnSpPr>
                <p:cNvPr id="66" name="Straight Connector 65"/>
                <p:cNvCxnSpPr>
                  <a:endCxn id="65" idx="3"/>
                </p:cNvCxnSpPr>
                <p:nvPr/>
              </p:nvCxnSpPr>
              <p:spPr>
                <a:xfrm>
                  <a:off x="7696202" y="3739418"/>
                  <a:ext cx="0" cy="129857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>
                  <a:endCxn id="65" idx="0"/>
                </p:cNvCxnSpPr>
                <p:nvPr/>
              </p:nvCxnSpPr>
              <p:spPr>
                <a:xfrm>
                  <a:off x="8504761" y="3744040"/>
                  <a:ext cx="0" cy="129484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Rounded Rectangle 56"/>
              <p:cNvSpPr/>
              <p:nvPr/>
            </p:nvSpPr>
            <p:spPr>
              <a:xfrm>
                <a:off x="8390922" y="1295400"/>
                <a:ext cx="914400" cy="274320"/>
              </a:xfrm>
              <a:prstGeom prst="roundRect">
                <a:avLst/>
              </a:prstGeom>
              <a:solidFill>
                <a:schemeClr val="bg1">
                  <a:lumMod val="95000"/>
                  <a:alpha val="55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236476" y="2146171"/>
              <a:ext cx="369332" cy="3276600"/>
              <a:chOff x="316468" y="1544267"/>
              <a:chExt cx="369332" cy="32766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348733" y="1544267"/>
                <a:ext cx="304800" cy="3276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6200000" flipH="1">
                <a:off x="-1060965" y="2997902"/>
                <a:ext cx="3124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Cell states</a:t>
                </a:r>
                <a:endParaRPr lang="en-US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1492462" y="2146171"/>
              <a:ext cx="369332" cy="3276600"/>
              <a:chOff x="316468" y="1544267"/>
              <a:chExt cx="369332" cy="32766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348733" y="1544267"/>
                <a:ext cx="304800" cy="3276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 rot="16200000" flipH="1">
                <a:off x="-1060965" y="2997902"/>
                <a:ext cx="3124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Cell states</a:t>
                </a:r>
                <a:endParaRPr lang="en-US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976772" y="2146171"/>
              <a:ext cx="599702" cy="3394780"/>
              <a:chOff x="8305800" y="896681"/>
              <a:chExt cx="1084645" cy="2829034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8305800" y="896681"/>
                <a:ext cx="1084645" cy="2829034"/>
                <a:chOff x="7696201" y="3334236"/>
                <a:chExt cx="808560" cy="2108934"/>
              </a:xfrm>
            </p:grpSpPr>
            <p:sp>
              <p:nvSpPr>
                <p:cNvPr id="82" name="Arc 18"/>
                <p:cNvSpPr/>
                <p:nvPr/>
              </p:nvSpPr>
              <p:spPr>
                <a:xfrm rot="16200000">
                  <a:off x="7897890" y="3132547"/>
                  <a:ext cx="405182" cy="808560"/>
                </a:xfrm>
                <a:custGeom>
                  <a:avLst/>
                  <a:gdLst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4" fmla="*/ 1219200 w 2438400"/>
                    <a:gd name="connsiteY4" fmla="*/ 1219200 h 2438400"/>
                    <a:gd name="connsiteX5" fmla="*/ 1219200 w 2438400"/>
                    <a:gd name="connsiteY5" fmla="*/ 0 h 2438400"/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317349 w 1221916"/>
                    <a:gd name="connsiteY4" fmla="*/ 314632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1916" h="2438399" stroke="0" extrusionOk="0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  <a:cubicBezTo>
                        <a:pt x="905" y="2031997"/>
                        <a:pt x="1811" y="1625599"/>
                        <a:pt x="2716" y="1219200"/>
                      </a:cubicBezTo>
                      <a:lnTo>
                        <a:pt x="2716" y="0"/>
                      </a:lnTo>
                      <a:close/>
                    </a:path>
                    <a:path w="1221916" h="2438399" fill="none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</a:path>
                  </a:pathLst>
                </a:custGeom>
                <a:gradFill>
                  <a:gsLst>
                    <a:gs pos="25000">
                      <a:srgbClr val="00ADEF"/>
                    </a:gs>
                    <a:gs pos="95000">
                      <a:schemeClr val="accent3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n w="254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7703213" y="3719591"/>
                  <a:ext cx="801548" cy="1359728"/>
                </a:xfrm>
                <a:prstGeom prst="rect">
                  <a:avLst/>
                </a:prstGeom>
                <a:gradFill>
                  <a:gsLst>
                    <a:gs pos="25000">
                      <a:srgbClr val="00ADEF"/>
                    </a:gs>
                    <a:gs pos="95000">
                      <a:schemeClr val="accent3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endParaRPr>
                </a:p>
              </p:txBody>
            </p:sp>
            <p:sp>
              <p:nvSpPr>
                <p:cNvPr id="84" name="Arc 18"/>
                <p:cNvSpPr/>
                <p:nvPr/>
              </p:nvSpPr>
              <p:spPr>
                <a:xfrm rot="5400000">
                  <a:off x="7897890" y="4836299"/>
                  <a:ext cx="405182" cy="808560"/>
                </a:xfrm>
                <a:custGeom>
                  <a:avLst/>
                  <a:gdLst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4" fmla="*/ 1219200 w 2438400"/>
                    <a:gd name="connsiteY4" fmla="*/ 1219200 h 2438400"/>
                    <a:gd name="connsiteX5" fmla="*/ 1219200 w 2438400"/>
                    <a:gd name="connsiteY5" fmla="*/ 0 h 2438400"/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317349 w 1221916"/>
                    <a:gd name="connsiteY4" fmla="*/ 314632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1916" h="2438399" stroke="0" extrusionOk="0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  <a:cubicBezTo>
                        <a:pt x="905" y="2031997"/>
                        <a:pt x="1811" y="1625599"/>
                        <a:pt x="2716" y="1219200"/>
                      </a:cubicBezTo>
                      <a:lnTo>
                        <a:pt x="2716" y="0"/>
                      </a:lnTo>
                      <a:close/>
                    </a:path>
                    <a:path w="1221916" h="2438399" fill="none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</a:path>
                  </a:pathLst>
                </a:custGeom>
                <a:gradFill>
                  <a:gsLst>
                    <a:gs pos="25000">
                      <a:srgbClr val="00ADEF"/>
                    </a:gs>
                    <a:gs pos="95000">
                      <a:schemeClr val="accent3">
                        <a:lumMod val="40000"/>
                        <a:lumOff val="60000"/>
                      </a:schemeClr>
                    </a:gs>
                  </a:gsLst>
                  <a:lin ang="16200000" scaled="0"/>
                </a:gradFill>
                <a:ln w="254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endParaRPr>
                </a:p>
              </p:txBody>
            </p:sp>
            <p:cxnSp>
              <p:nvCxnSpPr>
                <p:cNvPr id="85" name="Straight Connector 84"/>
                <p:cNvCxnSpPr>
                  <a:endCxn id="84" idx="3"/>
                </p:cNvCxnSpPr>
                <p:nvPr/>
              </p:nvCxnSpPr>
              <p:spPr>
                <a:xfrm>
                  <a:off x="7696202" y="3739418"/>
                  <a:ext cx="0" cy="129857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endCxn id="84" idx="0"/>
                </p:cNvCxnSpPr>
                <p:nvPr/>
              </p:nvCxnSpPr>
              <p:spPr>
                <a:xfrm>
                  <a:off x="8504761" y="3744040"/>
                  <a:ext cx="0" cy="129484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" name="Rounded Rectangle 79"/>
              <p:cNvSpPr/>
              <p:nvPr/>
            </p:nvSpPr>
            <p:spPr>
              <a:xfrm>
                <a:off x="8390922" y="1733550"/>
                <a:ext cx="914400" cy="274320"/>
              </a:xfrm>
              <a:prstGeom prst="roundRect">
                <a:avLst/>
              </a:prstGeom>
              <a:solidFill>
                <a:schemeClr val="bg1">
                  <a:lumMod val="95000"/>
                  <a:alpha val="55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3121573" y="3551174"/>
              <a:ext cx="658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/>
                <a:t>…</a:t>
              </a:r>
              <a:endParaRPr lang="en-US" sz="3200" b="1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9039" y="2104191"/>
            <a:ext cx="4201897" cy="3623380"/>
            <a:chOff x="4942103" y="2180391"/>
            <a:chExt cx="4201897" cy="3623380"/>
          </a:xfrm>
        </p:grpSpPr>
        <p:cxnSp>
          <p:nvCxnSpPr>
            <p:cNvPr id="91" name="Straight Arrow Connector 90"/>
            <p:cNvCxnSpPr/>
            <p:nvPr/>
          </p:nvCxnSpPr>
          <p:spPr>
            <a:xfrm>
              <a:off x="5102352" y="5727571"/>
              <a:ext cx="404164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8982291" y="5651371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5400000" flipH="1" flipV="1">
              <a:off x="5020198" y="5727571"/>
              <a:ext cx="152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5473677" y="2180391"/>
              <a:ext cx="599702" cy="3394780"/>
              <a:chOff x="8305800" y="896681"/>
              <a:chExt cx="1084645" cy="2829034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8305800" y="896681"/>
                <a:ext cx="1084645" cy="2829034"/>
                <a:chOff x="7696201" y="3334236"/>
                <a:chExt cx="808560" cy="2108934"/>
              </a:xfrm>
            </p:grpSpPr>
            <p:sp>
              <p:nvSpPr>
                <p:cNvPr id="97" name="Arc 18"/>
                <p:cNvSpPr/>
                <p:nvPr/>
              </p:nvSpPr>
              <p:spPr>
                <a:xfrm rot="16200000">
                  <a:off x="7897890" y="3132547"/>
                  <a:ext cx="405182" cy="808560"/>
                </a:xfrm>
                <a:custGeom>
                  <a:avLst/>
                  <a:gdLst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4" fmla="*/ 1219200 w 2438400"/>
                    <a:gd name="connsiteY4" fmla="*/ 1219200 h 2438400"/>
                    <a:gd name="connsiteX5" fmla="*/ 1219200 w 2438400"/>
                    <a:gd name="connsiteY5" fmla="*/ 0 h 2438400"/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317349 w 1221916"/>
                    <a:gd name="connsiteY4" fmla="*/ 314632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1916" h="2438399" stroke="0" extrusionOk="0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  <a:cubicBezTo>
                        <a:pt x="905" y="2031997"/>
                        <a:pt x="1811" y="1625599"/>
                        <a:pt x="2716" y="1219200"/>
                      </a:cubicBezTo>
                      <a:lnTo>
                        <a:pt x="2716" y="0"/>
                      </a:lnTo>
                      <a:close/>
                    </a:path>
                    <a:path w="1221916" h="2438399" fill="none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</a:path>
                  </a:pathLst>
                </a:custGeom>
                <a:gradFill>
                  <a:gsLst>
                    <a:gs pos="25000">
                      <a:srgbClr val="00ADEF"/>
                    </a:gs>
                    <a:gs pos="95000">
                      <a:schemeClr val="accent3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n w="254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7703213" y="3719591"/>
                  <a:ext cx="801548" cy="1359728"/>
                </a:xfrm>
                <a:prstGeom prst="rect">
                  <a:avLst/>
                </a:prstGeom>
                <a:gradFill>
                  <a:gsLst>
                    <a:gs pos="25000">
                      <a:srgbClr val="00ADEF"/>
                    </a:gs>
                    <a:gs pos="95000">
                      <a:schemeClr val="accent3">
                        <a:lumMod val="40000"/>
                        <a:lumOff val="60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endParaRPr>
                </a:p>
              </p:txBody>
            </p:sp>
            <p:sp>
              <p:nvSpPr>
                <p:cNvPr id="99" name="Arc 18"/>
                <p:cNvSpPr/>
                <p:nvPr/>
              </p:nvSpPr>
              <p:spPr>
                <a:xfrm rot="5400000">
                  <a:off x="7897890" y="4836299"/>
                  <a:ext cx="405182" cy="808560"/>
                </a:xfrm>
                <a:custGeom>
                  <a:avLst/>
                  <a:gdLst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4" fmla="*/ 1219200 w 2438400"/>
                    <a:gd name="connsiteY4" fmla="*/ 1219200 h 2438400"/>
                    <a:gd name="connsiteX5" fmla="*/ 1219200 w 2438400"/>
                    <a:gd name="connsiteY5" fmla="*/ 0 h 2438400"/>
                    <a:gd name="connsiteX0" fmla="*/ 1219200 w 2438400"/>
                    <a:gd name="connsiteY0" fmla="*/ 0 h 2438400"/>
                    <a:gd name="connsiteX1" fmla="*/ 2275511 w 2438400"/>
                    <a:gd name="connsiteY1" fmla="*/ 610384 h 2438400"/>
                    <a:gd name="connsiteX2" fmla="*/ 2274152 w 2438400"/>
                    <a:gd name="connsiteY2" fmla="*/ 1830367 h 2438400"/>
                    <a:gd name="connsiteX3" fmla="*/ 1216484 w 2438400"/>
                    <a:gd name="connsiteY3" fmla="*/ 2438396 h 2438400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317349 w 1221916"/>
                    <a:gd name="connsiteY4" fmla="*/ 314632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  <a:gd name="connsiteX4" fmla="*/ 2716 w 1221916"/>
                    <a:gd name="connsiteY4" fmla="*/ 1219200 h 2438399"/>
                    <a:gd name="connsiteX5" fmla="*/ 2716 w 1221916"/>
                    <a:gd name="connsiteY5" fmla="*/ 0 h 2438399"/>
                    <a:gd name="connsiteX0" fmla="*/ 2716 w 1221916"/>
                    <a:gd name="connsiteY0" fmla="*/ 0 h 2438399"/>
                    <a:gd name="connsiteX1" fmla="*/ 1059027 w 1221916"/>
                    <a:gd name="connsiteY1" fmla="*/ 610384 h 2438399"/>
                    <a:gd name="connsiteX2" fmla="*/ 1057668 w 1221916"/>
                    <a:gd name="connsiteY2" fmla="*/ 1830367 h 2438399"/>
                    <a:gd name="connsiteX3" fmla="*/ 0 w 1221916"/>
                    <a:gd name="connsiteY3" fmla="*/ 2438396 h 243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1916" h="2438399" stroke="0" extrusionOk="0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  <a:cubicBezTo>
                        <a:pt x="905" y="2031997"/>
                        <a:pt x="1811" y="1625599"/>
                        <a:pt x="2716" y="1219200"/>
                      </a:cubicBezTo>
                      <a:lnTo>
                        <a:pt x="2716" y="0"/>
                      </a:lnTo>
                      <a:close/>
                    </a:path>
                    <a:path w="1221916" h="2438399" fill="none">
                      <a:moveTo>
                        <a:pt x="2716" y="0"/>
                      </a:moveTo>
                      <a:cubicBezTo>
                        <a:pt x="438618" y="0"/>
                        <a:pt x="841356" y="232721"/>
                        <a:pt x="1059027" y="610384"/>
                      </a:cubicBezTo>
                      <a:cubicBezTo>
                        <a:pt x="1276697" y="988048"/>
                        <a:pt x="1276179" y="1453189"/>
                        <a:pt x="1057668" y="1830367"/>
                      </a:cubicBezTo>
                      <a:cubicBezTo>
                        <a:pt x="839157" y="2207545"/>
                        <a:pt x="435901" y="2439367"/>
                        <a:pt x="0" y="2438396"/>
                      </a:cubicBezTo>
                    </a:path>
                  </a:pathLst>
                </a:custGeom>
                <a:gradFill>
                  <a:gsLst>
                    <a:gs pos="25000">
                      <a:srgbClr val="00ADEF"/>
                    </a:gs>
                    <a:gs pos="95000">
                      <a:schemeClr val="accent3">
                        <a:lumMod val="40000"/>
                        <a:lumOff val="60000"/>
                      </a:schemeClr>
                    </a:gs>
                  </a:gsLst>
                  <a:lin ang="16200000" scaled="0"/>
                </a:gradFill>
                <a:ln w="254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endParaRPr>
                </a:p>
              </p:txBody>
            </p:sp>
            <p:cxnSp>
              <p:nvCxnSpPr>
                <p:cNvPr id="100" name="Straight Connector 99"/>
                <p:cNvCxnSpPr>
                  <a:endCxn id="99" idx="3"/>
                </p:cNvCxnSpPr>
                <p:nvPr/>
              </p:nvCxnSpPr>
              <p:spPr>
                <a:xfrm>
                  <a:off x="7696202" y="3739418"/>
                  <a:ext cx="0" cy="129857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>
                  <a:endCxn id="99" idx="0"/>
                </p:cNvCxnSpPr>
                <p:nvPr/>
              </p:nvCxnSpPr>
              <p:spPr>
                <a:xfrm>
                  <a:off x="8504761" y="3744040"/>
                  <a:ext cx="0" cy="129484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Rounded Rectangle 95"/>
              <p:cNvSpPr/>
              <p:nvPr/>
            </p:nvSpPr>
            <p:spPr>
              <a:xfrm>
                <a:off x="8390922" y="1295400"/>
                <a:ext cx="914400" cy="274320"/>
              </a:xfrm>
              <a:prstGeom prst="roundRect">
                <a:avLst/>
              </a:prstGeom>
              <a:solidFill>
                <a:schemeClr val="bg1">
                  <a:lumMod val="95000"/>
                  <a:alpha val="55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4942103" y="2222371"/>
              <a:ext cx="369332" cy="3276600"/>
              <a:chOff x="316468" y="1544267"/>
              <a:chExt cx="369332" cy="3276600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48733" y="1544267"/>
                <a:ext cx="304800" cy="3276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 rot="16200000" flipH="1">
                <a:off x="-1060965" y="2997902"/>
                <a:ext cx="3124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Cell states</a:t>
                </a:r>
                <a:endParaRPr lang="en-US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p:grpSp>
      </p:grpSp>
      <p:sp>
        <p:nvSpPr>
          <p:cNvPr id="119" name="Rounded Rectangle 118"/>
          <p:cNvSpPr/>
          <p:nvPr/>
        </p:nvSpPr>
        <p:spPr>
          <a:xfrm>
            <a:off x="5456304" y="3080403"/>
            <a:ext cx="505573" cy="329178"/>
          </a:xfrm>
          <a:prstGeom prst="roundRect">
            <a:avLst/>
          </a:prstGeom>
          <a:solidFill>
            <a:schemeClr val="bg1">
              <a:lumMod val="95000"/>
              <a:alpha val="5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5456304" y="3587427"/>
            <a:ext cx="505573" cy="329178"/>
          </a:xfrm>
          <a:prstGeom prst="roundRect">
            <a:avLst/>
          </a:prstGeom>
          <a:solidFill>
            <a:schemeClr val="bg1">
              <a:lumMod val="95000"/>
              <a:alpha val="5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5456304" y="4189047"/>
            <a:ext cx="505573" cy="329178"/>
          </a:xfrm>
          <a:prstGeom prst="roundRect">
            <a:avLst/>
          </a:prstGeom>
          <a:solidFill>
            <a:schemeClr val="bg1">
              <a:lumMod val="95000"/>
              <a:alpha val="5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5456304" y="4790666"/>
            <a:ext cx="457135" cy="329178"/>
          </a:xfrm>
          <a:prstGeom prst="roundRect">
            <a:avLst/>
          </a:prstGeom>
          <a:solidFill>
            <a:schemeClr val="bg1">
              <a:lumMod val="95000"/>
              <a:alpha val="5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9352"/>
            <a:ext cx="8229600" cy="53129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800" b="1" dirty="0" smtClean="0"/>
              <a:t>Based on SSA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800" b="1" dirty="0" smtClean="0"/>
              <a:t>Where possible, convert submodels to discrete submodels and simulate using SSA</a:t>
            </a:r>
          </a:p>
          <a:p>
            <a:pPr marL="365760"/>
            <a:r>
              <a:rPr lang="en-US" sz="2800" dirty="0" smtClean="0"/>
              <a:t>Simulate ODE </a:t>
            </a:r>
            <a:r>
              <a:rPr lang="en-US" sz="2800" dirty="0" smtClean="0">
                <a:sym typeface="Wingdings" panose="05000000000000000000" pitchFamily="2" charset="2"/>
              </a:rPr>
              <a:t>with SSA</a:t>
            </a:r>
          </a:p>
          <a:p>
            <a:pPr marL="365760"/>
            <a:r>
              <a:rPr lang="en-US" sz="2800" dirty="0" smtClean="0">
                <a:sym typeface="Wingdings" panose="05000000000000000000" pitchFamily="2" charset="2"/>
              </a:rPr>
              <a:t>Add explicit time to Boolean models</a:t>
            </a:r>
          </a:p>
          <a:p>
            <a:pPr marL="365760"/>
            <a:r>
              <a:rPr lang="en-US" sz="2800" dirty="0" smtClean="0">
                <a:sym typeface="Wingdings" panose="05000000000000000000" pitchFamily="2" charset="2"/>
              </a:rPr>
              <a:t>Merge SSA submodels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800" b="1" dirty="0" smtClean="0">
                <a:sym typeface="Wingdings" panose="05000000000000000000" pitchFamily="2" charset="2"/>
              </a:rPr>
              <a:t>Discretely schedule continuous </a:t>
            </a:r>
            <a:r>
              <a:rPr lang="en-US" sz="2800" b="1" dirty="0" err="1" smtClean="0">
                <a:sym typeface="Wingdings" panose="05000000000000000000" pitchFamily="2" charset="2"/>
              </a:rPr>
              <a:t>submodel</a:t>
            </a:r>
            <a:r>
              <a:rPr lang="en-US" sz="2800" b="1" dirty="0" smtClean="0">
                <a:sym typeface="Wingdings" panose="05000000000000000000" pitchFamily="2" charset="2"/>
              </a:rPr>
              <a:t> updates</a:t>
            </a:r>
          </a:p>
          <a:p>
            <a:pPr marL="365760"/>
            <a:r>
              <a:rPr lang="en-US" sz="2800" dirty="0" smtClean="0"/>
              <a:t>Treat continuous submodels as a single discrete </a:t>
            </a:r>
            <a:r>
              <a:rPr lang="en-US" sz="2800" dirty="0" err="1" smtClean="0"/>
              <a:t>pseudoreaction</a:t>
            </a:r>
            <a:r>
              <a:rPr lang="en-US" sz="2800" dirty="0" smtClean="0"/>
              <a:t> whose stoichiometry is time-variant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321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98837"/>
            <a:ext cx="8229600" cy="2183521"/>
          </a:xfrm>
        </p:spPr>
        <p:txBody>
          <a:bodyPr>
            <a:noAutofit/>
          </a:bodyPr>
          <a:lstStyle/>
          <a:p>
            <a:pPr marL="182880" lvl="1" indent="-182880">
              <a:buFont typeface="Arial" pitchFamily="34" charset="0"/>
              <a:buChar char="•"/>
            </a:pPr>
            <a:r>
              <a:rPr lang="en-US" sz="3200" dirty="0" smtClean="0"/>
              <a:t>Requires resolution of many events</a:t>
            </a:r>
          </a:p>
          <a:p>
            <a:pPr marL="182880" lvl="1" indent="-182880">
              <a:buFont typeface="Arial" pitchFamily="34" charset="0"/>
              <a:buChar char="•"/>
            </a:pPr>
            <a:r>
              <a:rPr lang="en-US" sz="3200" dirty="0" smtClean="0"/>
              <a:t>Computationally expensive</a:t>
            </a:r>
          </a:p>
          <a:p>
            <a:pPr marL="182880" lvl="1" indent="-182880">
              <a:buFont typeface="Arial" pitchFamily="34" charset="0"/>
              <a:buChar char="•"/>
            </a:pPr>
            <a:r>
              <a:rPr lang="en-US" sz="3200" dirty="0"/>
              <a:t>Implement using parallel discrete event </a:t>
            </a:r>
            <a:r>
              <a:rPr lang="en-US" sz="3200" dirty="0" smtClean="0"/>
              <a:t>simulation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4159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3470" y="2309648"/>
            <a:ext cx="6897061" cy="2341179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dirty="0" smtClean="0"/>
              <a:t>Compare model to experimental data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 smtClean="0"/>
              <a:t>Numerically minimize prediction error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 smtClean="0"/>
              <a:t>Theory provides additional constraints</a:t>
            </a:r>
          </a:p>
        </p:txBody>
      </p:sp>
    </p:spTree>
    <p:extLst>
      <p:ext uri="{BB962C8B-B14F-4D97-AF65-F5344CB8AC3E}">
        <p14:creationId xmlns:p14="http://schemas.microsoft.com/office/powerpoint/2010/main" val="49032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Cell theory provides periodic boundary constraint</a:t>
            </a:r>
          </a:p>
        </p:txBody>
      </p:sp>
      <p:pic>
        <p:nvPicPr>
          <p:cNvPr id="5" name="Picture 2" descr="C:\Users\jonrkarr\Google Drive\Karr Lab\presentations\presentation_2016_04_03_summer_school\tutorial\figures\Cell-the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11" y="971983"/>
            <a:ext cx="7767978" cy="558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0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Cell theory provides periodic boundary constraint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3421" y="1497724"/>
                <a:ext cx="8797158" cy="4776951"/>
              </a:xfrm>
            </p:spPr>
            <p:txBody>
              <a:bodyPr>
                <a:normAutofit fontScale="92500"/>
              </a:bodyPr>
              <a:lstStyle/>
              <a:p>
                <a:pPr marL="365760">
                  <a:spcBef>
                    <a:spcPts val="2400"/>
                  </a:spcBef>
                </a:pPr>
                <a:r>
                  <a:rPr lang="en-US" sz="2400" dirty="0"/>
                  <a:t>Phenotype distribution constant over generations</a:t>
                </a:r>
              </a:p>
              <a:p>
                <a:pPr marL="365760">
                  <a:spcBef>
                    <a:spcPts val="2400"/>
                  </a:spcBef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initial</m:t>
                        </m:r>
                        <m:r>
                          <a:rPr lang="en-US" sz="240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conditions</m:t>
                        </m:r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dynamics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𝑑𝑡</m:t>
                            </m:r>
                          </m:e>
                        </m:nary>
                      </m:e>
                    </m:d>
                    <m:r>
                      <a:rPr lang="en-US" sz="2400" i="1">
                        <a:latin typeface="Cambria Math"/>
                      </a:rPr>
                      <m:t>= 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initial</m:t>
                        </m:r>
                        <m:r>
                          <a:rPr lang="en-US" sz="240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conditions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65760">
                  <a:spcBef>
                    <a:spcPts val="2400"/>
                  </a:spcBef>
                </a:pPr>
                <a:r>
                  <a:rPr lang="en-US" sz="2400" dirty="0"/>
                  <a:t>Example:</a:t>
                </a:r>
              </a:p>
              <a:p>
                <a:pPr marL="731520"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RNA</m:t>
                            </m:r>
                            <m:r>
                              <a:rPr lang="en-US" sz="2400">
                                <a:latin typeface="Cambria Math"/>
                              </a:rPr>
                              <m:t>]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400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RNA</m:t>
                            </m:r>
                            <m:r>
                              <a:rPr lang="en-US" sz="240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production</m:t>
                            </m:r>
                            <m:r>
                              <a:rPr lang="en-US" sz="2400">
                                <a:latin typeface="Cambria Math"/>
                              </a:rPr>
                              <m:t> −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RNA</m:t>
                            </m:r>
                            <m:r>
                              <a:rPr lang="en-US" sz="240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decay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) 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𝑑𝑡</m:t>
                            </m:r>
                          </m:e>
                        </m:nary>
                      </m:e>
                    </m:d>
                    <m:r>
                      <a:rPr lang="en-US" sz="2400" i="1">
                        <a:latin typeface="Cambria Math"/>
                      </a:rPr>
                      <m:t>= 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RNA</m:t>
                            </m:r>
                            <m:r>
                              <a:rPr lang="en-US" sz="2400">
                                <a:latin typeface="Cambria Math"/>
                              </a:rPr>
                              <m:t>]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731520" lvl="1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[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RNA</m:t>
                    </m:r>
                    <m:r>
                      <a:rPr lang="en-US" sz="2400" i="1">
                        <a:latin typeface="Cambria Math"/>
                      </a:rPr>
                      <m:t>]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RNA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func>
                        <m:f>
                          <m:fPr>
                            <m:type m:val="skw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400" dirty="0"/>
              </a:p>
              <a:p>
                <a:pPr marL="731520"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RNA</m:t>
                    </m:r>
                    <m:r>
                      <a:rPr lang="en-US" sz="240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production</m:t>
                    </m:r>
                    <m:r>
                      <a:rPr lang="en-US" sz="24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k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 </m:t>
                        </m:r>
                        <m:r>
                          <a:rPr lang="en-US" sz="2400" i="1">
                            <a:latin typeface="Cambria Math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func>
                        <m:f>
                          <m:fPr>
                            <m:type m:val="skw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endParaRPr lang="en-US" sz="2400" dirty="0"/>
              </a:p>
              <a:p>
                <a:pPr marL="731520"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RNA</m:t>
                    </m:r>
                    <m:r>
                      <a:rPr lang="en-US" sz="240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decay</m:t>
                    </m:r>
                    <m:r>
                      <a:rPr lang="en-US" sz="240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ln</m:t>
                        </m:r>
                        <m:r>
                          <a:rPr lang="en-US" sz="2400" i="1">
                            <a:latin typeface="Cambria Math"/>
                          </a:rPr>
                          <m:t>⁡(2)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1/2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/>
                      </a:rPr>
                      <m:t>[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RNA</m:t>
                    </m:r>
                    <m:r>
                      <a:rPr lang="en-US" sz="2400" i="1">
                        <a:latin typeface="Cambria Math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marL="731520"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k</m:t>
                    </m:r>
                    <m:r>
                      <a:rPr lang="en-US" sz="240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ln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⁡(2)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𝜏</m:t>
                            </m:r>
                          </m:den>
                        </m:f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ln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⁡(2)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1/2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400" i="1">
                        <a:latin typeface="Cambria Math"/>
                      </a:rPr>
                      <m:t> [</m:t>
                    </m:r>
                    <m:r>
                      <m:rPr>
                        <m:sty m:val="p"/>
                      </m:rPr>
                      <a:rPr lang="en-US" sz="2400">
                        <a:latin typeface="Cambria Math"/>
                      </a:rPr>
                      <m:t>RNA</m:t>
                    </m:r>
                    <m:r>
                      <a:rPr lang="en-US" sz="2400" i="1">
                        <a:latin typeface="Cambria Math"/>
                      </a:rPr>
                      <m:t>]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421" y="1497724"/>
                <a:ext cx="8797158" cy="4776951"/>
              </a:xfrm>
              <a:blipFill rotWithShape="1">
                <a:blip r:embed="rId2"/>
                <a:stretch>
                  <a:fillRect t="-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30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341" y="1955042"/>
            <a:ext cx="7349319" cy="3394881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800" b="1" dirty="0" smtClean="0"/>
              <a:t>Statically verify model</a:t>
            </a:r>
          </a:p>
          <a:p>
            <a:pPr marL="365760"/>
            <a:r>
              <a:rPr lang="en-US" sz="2400" dirty="0" smtClean="0"/>
              <a:t>E.g. all </a:t>
            </a:r>
            <a:r>
              <a:rPr lang="en-US" sz="2400" dirty="0"/>
              <a:t>reactions mass and charge </a:t>
            </a:r>
            <a:r>
              <a:rPr lang="en-US" sz="2400" dirty="0" smtClean="0"/>
              <a:t>balanced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800" b="1" dirty="0" smtClean="0"/>
              <a:t>Dynamically verify submodels</a:t>
            </a:r>
          </a:p>
          <a:p>
            <a:pPr marL="365760"/>
            <a:r>
              <a:rPr lang="en-US" sz="2400" dirty="0" smtClean="0"/>
              <a:t>E.g. protein content doubles over cell cycle duration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800" b="1" dirty="0" smtClean="0"/>
              <a:t>Dynamically verify entire model</a:t>
            </a:r>
          </a:p>
          <a:p>
            <a:pPr marL="365760"/>
            <a:r>
              <a:rPr lang="en-US" sz="2400" dirty="0" smtClean="0"/>
              <a:t>E.g. cell divides in observed doubling time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820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252" y="898636"/>
            <a:ext cx="8505497" cy="5801713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800" b="1" dirty="0" smtClean="0"/>
              <a:t>Organization</a:t>
            </a:r>
          </a:p>
          <a:p>
            <a:pPr marL="365760">
              <a:lnSpc>
                <a:spcPct val="90000"/>
              </a:lnSpc>
            </a:pPr>
            <a:r>
              <a:rPr lang="en-US" sz="2400" dirty="0" smtClean="0"/>
              <a:t>Uses methods, objects, and modules to encapsulate data and procedures</a:t>
            </a:r>
          </a:p>
          <a:p>
            <a:pPr marL="365760">
              <a:lnSpc>
                <a:spcPct val="90000"/>
              </a:lnSpc>
            </a:pPr>
            <a:r>
              <a:rPr lang="en-US" sz="2400" dirty="0" smtClean="0"/>
              <a:t>Repository used to track revisions</a:t>
            </a:r>
          </a:p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800" b="1" dirty="0" smtClean="0"/>
              <a:t>Style</a:t>
            </a:r>
          </a:p>
          <a:p>
            <a:pPr marL="365760">
              <a:lnSpc>
                <a:spcPct val="90000"/>
              </a:lnSpc>
            </a:pPr>
            <a:r>
              <a:rPr lang="en-US" sz="2400" dirty="0" smtClean="0"/>
              <a:t>Clearly and consistently named variables, methods, classes</a:t>
            </a:r>
          </a:p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800" b="1" dirty="0" smtClean="0"/>
              <a:t>Annotation</a:t>
            </a:r>
          </a:p>
          <a:p>
            <a:pPr marL="365760">
              <a:lnSpc>
                <a:spcPct val="90000"/>
              </a:lnSpc>
            </a:pPr>
            <a:r>
              <a:rPr lang="en-US" sz="2400" dirty="0" smtClean="0"/>
              <a:t>Author name, last updated date</a:t>
            </a:r>
          </a:p>
          <a:p>
            <a:pPr marL="365760">
              <a:lnSpc>
                <a:spcPct val="90000"/>
              </a:lnSpc>
            </a:pPr>
            <a:r>
              <a:rPr lang="en-US" sz="2400" dirty="0" smtClean="0"/>
              <a:t>Commented</a:t>
            </a:r>
          </a:p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800" b="1" dirty="0" smtClean="0"/>
              <a:t>Testing</a:t>
            </a:r>
          </a:p>
          <a:p>
            <a:pPr marL="365760"/>
            <a:r>
              <a:rPr lang="en-US" sz="2400" dirty="0" smtClean="0"/>
              <a:t>Code is tested formally using unit testing</a:t>
            </a:r>
          </a:p>
          <a:p>
            <a:pPr marL="365760"/>
            <a:r>
              <a:rPr lang="en-US" sz="2400" dirty="0" smtClean="0"/>
              <a:t>Tests evaluated at each revision using continuous integration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765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86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70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50884"/>
            <a:ext cx="8229600" cy="5454868"/>
          </a:xfrm>
        </p:spPr>
        <p:txBody>
          <a:bodyPr>
            <a:normAutofit lnSpcReduction="10000"/>
          </a:bodyPr>
          <a:lstStyle/>
          <a:p>
            <a:pPr marL="365760" indent="-365760">
              <a:spcBef>
                <a:spcPts val="2400"/>
              </a:spcBef>
              <a:buFont typeface="+mj-lt"/>
              <a:buAutoNum type="arabicPeriod"/>
            </a:pPr>
            <a:r>
              <a:rPr lang="en-US" sz="2800" b="1" dirty="0" smtClean="0"/>
              <a:t>Model building</a:t>
            </a:r>
          </a:p>
          <a:p>
            <a:pPr marL="411480" lvl="1" indent="0">
              <a:buNone/>
            </a:pPr>
            <a:r>
              <a:rPr lang="en-US" sz="2400" dirty="0" smtClean="0"/>
              <a:t>Assemble a small WC model from several data points</a:t>
            </a:r>
          </a:p>
          <a:p>
            <a:pPr marL="365760" indent="-365760">
              <a:spcBef>
                <a:spcPts val="2400"/>
              </a:spcBef>
              <a:buFont typeface="+mj-lt"/>
              <a:buAutoNum type="arabicPeriod"/>
            </a:pPr>
            <a:r>
              <a:rPr lang="en-US" sz="2800" b="1" dirty="0" smtClean="0"/>
              <a:t>Model alignment and parameter estimation</a:t>
            </a:r>
          </a:p>
          <a:p>
            <a:pPr marL="411480" lvl="1" indent="0">
              <a:buNone/>
            </a:pPr>
            <a:r>
              <a:rPr lang="en-US" sz="2400" dirty="0" smtClean="0"/>
              <a:t>Use cell theory to identify parameter values</a:t>
            </a:r>
          </a:p>
          <a:p>
            <a:pPr marL="365760" indent="-365760">
              <a:spcBef>
                <a:spcPts val="2400"/>
              </a:spcBef>
              <a:buFont typeface="+mj-lt"/>
              <a:buAutoNum type="arabicPeriod"/>
            </a:pPr>
            <a:r>
              <a:rPr lang="en-US" sz="2800" b="1" dirty="0" smtClean="0"/>
              <a:t>Multi-algorithm simulation</a:t>
            </a:r>
          </a:p>
          <a:p>
            <a:pPr marL="411480" lvl="1" indent="0">
              <a:buNone/>
            </a:pPr>
            <a:r>
              <a:rPr lang="en-US" sz="2400" dirty="0"/>
              <a:t>Implement hybrid FBA/SSA simulator</a:t>
            </a:r>
          </a:p>
          <a:p>
            <a:pPr marL="365760" indent="-365760">
              <a:spcBef>
                <a:spcPts val="2400"/>
              </a:spcBef>
              <a:buFont typeface="+mj-lt"/>
              <a:buAutoNum type="arabicPeriod"/>
            </a:pPr>
            <a:r>
              <a:rPr lang="en-US" sz="2800" b="1" dirty="0" smtClean="0"/>
              <a:t>Individual </a:t>
            </a:r>
            <a:r>
              <a:rPr lang="en-US" sz="2800" b="1" dirty="0" err="1" smtClean="0"/>
              <a:t>submodel</a:t>
            </a:r>
            <a:r>
              <a:rPr lang="en-US" sz="2800" b="1" dirty="0" smtClean="0"/>
              <a:t> simulation</a:t>
            </a:r>
            <a:endParaRPr lang="en-US" sz="2800" b="1" dirty="0"/>
          </a:p>
          <a:p>
            <a:pPr marL="411480" lvl="1" indent="0">
              <a:buNone/>
            </a:pPr>
            <a:r>
              <a:rPr lang="en-US" sz="2500" dirty="0" smtClean="0"/>
              <a:t>Simulation single </a:t>
            </a:r>
            <a:r>
              <a:rPr lang="en-US" sz="2500" dirty="0" err="1" smtClean="0"/>
              <a:t>submodel</a:t>
            </a:r>
            <a:endParaRPr lang="en-US" sz="2500" dirty="0"/>
          </a:p>
          <a:p>
            <a:pPr marL="365760" indent="-365760">
              <a:spcBef>
                <a:spcPts val="2400"/>
              </a:spcBef>
              <a:buFont typeface="+mj-lt"/>
              <a:buAutoNum type="arabicPeriod"/>
            </a:pPr>
            <a:r>
              <a:rPr lang="en-US" sz="2800" b="1" dirty="0"/>
              <a:t>Best practices</a:t>
            </a:r>
          </a:p>
          <a:p>
            <a:pPr marL="411480" lvl="1" indent="0">
              <a:buNone/>
            </a:pPr>
            <a:r>
              <a:rPr lang="en-US" sz="2400" dirty="0" smtClean="0"/>
              <a:t>Annotate model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11081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2385" y="2762251"/>
            <a:ext cx="5279231" cy="1095374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800" dirty="0" smtClean="0"/>
              <a:t>Model reflects typical cell biology</a:t>
            </a:r>
          </a:p>
          <a:p>
            <a:pPr marL="0" indent="0" algn="ctr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800" dirty="0" smtClean="0"/>
              <a:t>Motivated by </a:t>
            </a:r>
            <a:r>
              <a:rPr lang="en-US" sz="2800" i="1" dirty="0" smtClean="0"/>
              <a:t>M. </a:t>
            </a:r>
            <a:r>
              <a:rPr lang="en-US" sz="2800" i="1" dirty="0" err="1" smtClean="0"/>
              <a:t>pneumoniae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2834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Submodels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757304"/>
              </p:ext>
            </p:extLst>
          </p:nvPr>
        </p:nvGraphicFramePr>
        <p:xfrm>
          <a:off x="554704" y="2447925"/>
          <a:ext cx="8034593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076"/>
                <a:gridCol w="1533589"/>
                <a:gridCol w="1812989"/>
                <a:gridCol w="2301939"/>
              </a:tblGrid>
              <a:tr h="20955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Algorithm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Reactions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Enzymes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</a:tr>
              <a:tr h="15811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Metabolism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FBA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Several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Several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</a:tr>
              <a:tr h="15811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Transcription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SSA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per RNA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RNA polymerase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</a:tr>
              <a:tr h="15811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Translation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SSA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per protein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Ribosome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</a:tr>
              <a:tr h="15811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RNA</a:t>
                      </a:r>
                      <a:r>
                        <a:rPr lang="en-US" sz="2400" baseline="0" dirty="0" smtClean="0"/>
                        <a:t> degradation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SSA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 per RNA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Rnase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67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Metabolism </a:t>
            </a:r>
            <a:r>
              <a:rPr lang="en-US" dirty="0" err="1" smtClean="0"/>
              <a:t>submodel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05988"/>
              </p:ext>
            </p:extLst>
          </p:nvPr>
        </p:nvGraphicFramePr>
        <p:xfrm>
          <a:off x="42031" y="818866"/>
          <a:ext cx="9059939" cy="5950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26"/>
                <a:gridCol w="1292289"/>
                <a:gridCol w="2186007"/>
                <a:gridCol w="2210938"/>
                <a:gridCol w="1651379"/>
              </a:tblGrid>
              <a:tr h="86681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Metabolite</a:t>
                      </a:r>
                      <a:endParaRPr lang="en-US" sz="2000" dirty="0"/>
                    </a:p>
                  </a:txBody>
                  <a:tcPr marL="18288" marR="18288" marT="18288" marB="18288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Biomass</a:t>
                      </a:r>
                      <a:endParaRPr lang="en-US" sz="2000" dirty="0"/>
                    </a:p>
                  </a:txBody>
                  <a:tcPr marL="18288" marR="18288" marT="18288" marB="18288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Produce for  other pathways</a:t>
                      </a:r>
                      <a:endParaRPr lang="en-US" sz="2000" dirty="0"/>
                    </a:p>
                  </a:txBody>
                  <a:tcPr marL="18288" marR="18288" marT="18288" marB="18288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Recycle from</a:t>
                      </a:r>
                      <a:r>
                        <a:rPr lang="en-US" sz="2000" baseline="0" dirty="0" smtClean="0"/>
                        <a:t> other pathways</a:t>
                      </a:r>
                      <a:endParaRPr lang="en-US" sz="2000" dirty="0"/>
                    </a:p>
                  </a:txBody>
                  <a:tcPr marL="18288" marR="18288" marT="18288" marB="18288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Import</a:t>
                      </a:r>
                      <a:r>
                        <a:rPr lang="en-US" sz="2000" baseline="0" dirty="0" smtClean="0"/>
                        <a:t> from media</a:t>
                      </a:r>
                      <a:endParaRPr lang="en-US" sz="2000" dirty="0"/>
                    </a:p>
                  </a:txBody>
                  <a:tcPr marL="18288" marR="18288" marT="18288" marB="18288" anchor="b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Glucose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Nucleobases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NMPs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GDP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NTPs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Amino acids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NAD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PPi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Pi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</a:t>
                      </a:r>
                      <a:r>
                        <a:rPr lang="en-US" sz="2000" baseline="-25000" dirty="0" smtClean="0"/>
                        <a:t>2</a:t>
                      </a:r>
                      <a:r>
                        <a:rPr lang="en-US" sz="2000" dirty="0" smtClean="0"/>
                        <a:t>O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</a:t>
                      </a:r>
                      <a:r>
                        <a:rPr lang="en-US" sz="2000" baseline="30000" dirty="0" smtClean="0"/>
                        <a:t>+</a:t>
                      </a:r>
                      <a:endParaRPr lang="en-US" sz="2000" baseline="30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O</a:t>
                      </a:r>
                      <a:r>
                        <a:rPr lang="en-US" sz="2000" baseline="-25000" dirty="0" smtClean="0"/>
                        <a:t>2</a:t>
                      </a:r>
                      <a:endParaRPr lang="en-US" sz="2000" baseline="-25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</a:tr>
              <a:tr h="1678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smtClean="0"/>
                        <a:t>CO</a:t>
                      </a:r>
                      <a:r>
                        <a:rPr lang="en-US" sz="2000" baseline="-25000" dirty="0" smtClean="0"/>
                        <a:t>2</a:t>
                      </a:r>
                      <a:endParaRPr lang="en-US" sz="2000" baseline="-25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8288" marR="18288" marT="18288" marB="18288"/>
                </a:tc>
              </a:tr>
              <a:tr h="3204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smtClean="0"/>
                        <a:t>Internal metabolites</a:t>
                      </a:r>
                      <a:endParaRPr lang="en-US" sz="2000" baseline="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8288" marR="18288" marT="18288" marB="1828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84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Non-metabolic submodels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914526"/>
            <a:ext cx="8848725" cy="341947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400" b="1" dirty="0" smtClean="0"/>
              <a:t>Transcription</a:t>
            </a:r>
          </a:p>
          <a:p>
            <a:pPr marL="365760" indent="0">
              <a:lnSpc>
                <a:spcPct val="90000"/>
              </a:lnSpc>
              <a:spcBef>
                <a:spcPts val="576"/>
              </a:spcBef>
              <a:buNone/>
            </a:pPr>
            <a:r>
              <a:rPr lang="en-US" sz="2000" i="1" dirty="0" smtClean="0"/>
              <a:t>a</a:t>
            </a:r>
            <a:r>
              <a:rPr lang="en-US" sz="2000" dirty="0" smtClean="0"/>
              <a:t> ATP + </a:t>
            </a:r>
            <a:r>
              <a:rPr lang="en-US" sz="2000" i="1" dirty="0" smtClean="0"/>
              <a:t>c</a:t>
            </a:r>
            <a:r>
              <a:rPr lang="en-US" sz="2000" dirty="0" smtClean="0"/>
              <a:t> CTP + </a:t>
            </a:r>
            <a:r>
              <a:rPr lang="en-US" sz="2000" i="1" dirty="0" smtClean="0"/>
              <a:t>g</a:t>
            </a:r>
            <a:r>
              <a:rPr lang="en-US" sz="2000" dirty="0" smtClean="0"/>
              <a:t> GTP + </a:t>
            </a:r>
            <a:r>
              <a:rPr lang="en-US" sz="2000" i="1" dirty="0" smtClean="0"/>
              <a:t>u</a:t>
            </a:r>
            <a:r>
              <a:rPr lang="en-US" sz="2000" dirty="0" smtClean="0"/>
              <a:t> UTP + H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O </a:t>
            </a:r>
            <a:r>
              <a:rPr lang="en-US" sz="2000" dirty="0">
                <a:latin typeface="Arial"/>
                <a:cs typeface="Arial"/>
                <a:sym typeface="Wingdings" pitchFamily="2" charset="2"/>
              </a:rPr>
              <a:t>→</a:t>
            </a:r>
            <a:r>
              <a:rPr lang="en-US" sz="2000" dirty="0" smtClean="0">
                <a:sym typeface="Wingdings" pitchFamily="2" charset="2"/>
              </a:rPr>
              <a:t> RNA + </a:t>
            </a:r>
            <a:r>
              <a:rPr lang="en-US" sz="2000" i="1" dirty="0" smtClean="0">
                <a:sym typeface="Wingdings" pitchFamily="2" charset="2"/>
              </a:rPr>
              <a:t>l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PPi</a:t>
            </a:r>
            <a:r>
              <a:rPr lang="en-US" sz="2000" dirty="0" smtClean="0">
                <a:sym typeface="Wingdings" pitchFamily="2" charset="2"/>
              </a:rPr>
              <a:t> + H</a:t>
            </a:r>
            <a:r>
              <a:rPr lang="en-US" sz="2000" baseline="30000" dirty="0" smtClean="0">
                <a:sym typeface="Wingdings" pitchFamily="2" charset="2"/>
              </a:rPr>
              <a:t>+</a:t>
            </a:r>
          </a:p>
          <a:p>
            <a:pPr marL="365760" indent="0">
              <a:lnSpc>
                <a:spcPct val="90000"/>
              </a:lnSpc>
              <a:spcBef>
                <a:spcPts val="576"/>
              </a:spcBef>
              <a:buNone/>
            </a:pPr>
            <a:r>
              <a:rPr lang="en-US" sz="2000" i="1" dirty="0" smtClean="0">
                <a:sym typeface="Wingdings" pitchFamily="2" charset="2"/>
              </a:rPr>
              <a:t>l</a:t>
            </a:r>
            <a:r>
              <a:rPr lang="en-US" sz="2000" dirty="0" smtClean="0">
                <a:sym typeface="Wingdings" pitchFamily="2" charset="2"/>
              </a:rPr>
              <a:t> = </a:t>
            </a:r>
            <a:r>
              <a:rPr lang="en-US" sz="2000" i="1" dirty="0" smtClean="0">
                <a:sym typeface="Wingdings" pitchFamily="2" charset="2"/>
              </a:rPr>
              <a:t>a</a:t>
            </a:r>
            <a:r>
              <a:rPr lang="en-US" sz="2000" dirty="0" smtClean="0">
                <a:sym typeface="Wingdings" pitchFamily="2" charset="2"/>
              </a:rPr>
              <a:t> + </a:t>
            </a:r>
            <a:r>
              <a:rPr lang="en-US" sz="2000" i="1" dirty="0" smtClean="0">
                <a:sym typeface="Wingdings" pitchFamily="2" charset="2"/>
              </a:rPr>
              <a:t>c</a:t>
            </a:r>
            <a:r>
              <a:rPr lang="en-US" sz="2000" dirty="0" smtClean="0">
                <a:sym typeface="Wingdings" pitchFamily="2" charset="2"/>
              </a:rPr>
              <a:t> + </a:t>
            </a:r>
            <a:r>
              <a:rPr lang="en-US" sz="2000" i="1" dirty="0" smtClean="0">
                <a:sym typeface="Wingdings" pitchFamily="2" charset="2"/>
              </a:rPr>
              <a:t>g</a:t>
            </a:r>
            <a:r>
              <a:rPr lang="en-US" sz="2000" dirty="0" smtClean="0">
                <a:sym typeface="Wingdings" pitchFamily="2" charset="2"/>
              </a:rPr>
              <a:t> + </a:t>
            </a:r>
            <a:r>
              <a:rPr lang="en-US" sz="2000" i="1" dirty="0" smtClean="0">
                <a:sym typeface="Wingdings" pitchFamily="2" charset="2"/>
              </a:rPr>
              <a:t>u</a:t>
            </a:r>
            <a:endParaRPr lang="en-US" sz="2000" i="1" dirty="0" smtClean="0"/>
          </a:p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400" b="1" dirty="0" smtClean="0"/>
              <a:t>Translation</a:t>
            </a:r>
          </a:p>
          <a:p>
            <a:pPr marL="365760" indent="0">
              <a:lnSpc>
                <a:spcPct val="90000"/>
              </a:lnSpc>
              <a:spcBef>
                <a:spcPts val="576"/>
              </a:spcBef>
              <a:buNone/>
            </a:pPr>
            <a:r>
              <a:rPr lang="en-US" sz="2000" i="1" dirty="0" smtClean="0"/>
              <a:t>a</a:t>
            </a:r>
            <a:r>
              <a:rPr lang="en-US" sz="2000" dirty="0" smtClean="0"/>
              <a:t> Ala + </a:t>
            </a:r>
            <a:r>
              <a:rPr lang="en-US" sz="2000" i="1" dirty="0" smtClean="0"/>
              <a:t>c</a:t>
            </a:r>
            <a:r>
              <a:rPr lang="en-US" sz="2000" dirty="0" smtClean="0"/>
              <a:t> </a:t>
            </a:r>
            <a:r>
              <a:rPr lang="en-US" sz="2000" dirty="0" err="1" smtClean="0"/>
              <a:t>Cys</a:t>
            </a:r>
            <a:r>
              <a:rPr lang="en-US" sz="2000" dirty="0" smtClean="0"/>
              <a:t> + … + </a:t>
            </a:r>
            <a:r>
              <a:rPr lang="en-US" sz="2000" i="1" dirty="0" smtClean="0"/>
              <a:t>y</a:t>
            </a:r>
            <a:r>
              <a:rPr lang="en-US" sz="2000" dirty="0" smtClean="0"/>
              <a:t> Tyr + (2 </a:t>
            </a:r>
            <a:r>
              <a:rPr lang="en-US" sz="2000" i="1" dirty="0" smtClean="0"/>
              <a:t>l </a:t>
            </a:r>
            <a:r>
              <a:rPr lang="en-US" sz="2000" dirty="0" smtClean="0"/>
              <a:t>+ 3) GTP + (</a:t>
            </a:r>
            <a:r>
              <a:rPr lang="en-US" sz="2000" i="1" dirty="0" smtClean="0"/>
              <a:t>l</a:t>
            </a:r>
            <a:r>
              <a:rPr lang="en-US" sz="2000" dirty="0" smtClean="0"/>
              <a:t> + 4) H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O </a:t>
            </a:r>
            <a:r>
              <a:rPr lang="en-US" sz="2000" dirty="0" smtClean="0">
                <a:latin typeface="Arial"/>
                <a:cs typeface="Arial"/>
                <a:sym typeface="Wingdings" pitchFamily="2" charset="2"/>
              </a:rPr>
              <a:t>→</a:t>
            </a:r>
            <a:r>
              <a:rPr lang="en-US" sz="2000" dirty="0" smtClean="0">
                <a:sym typeface="Wingdings" pitchFamily="2" charset="2"/>
              </a:rPr>
              <a:t/>
            </a:r>
            <a:br>
              <a:rPr lang="en-US" sz="2000" dirty="0" smtClean="0">
                <a:sym typeface="Wingdings" pitchFamily="2" charset="2"/>
              </a:rPr>
            </a:br>
            <a:r>
              <a:rPr lang="en-US" sz="2000" dirty="0" smtClean="0">
                <a:sym typeface="Wingdings" pitchFamily="2" charset="2"/>
              </a:rPr>
              <a:t>Protein + (2 </a:t>
            </a:r>
            <a:r>
              <a:rPr lang="en-US" sz="2000" i="1" dirty="0" smtClean="0">
                <a:sym typeface="Wingdings" pitchFamily="2" charset="2"/>
              </a:rPr>
              <a:t>l</a:t>
            </a:r>
            <a:r>
              <a:rPr lang="en-US" sz="2000" dirty="0" smtClean="0">
                <a:sym typeface="Wingdings" pitchFamily="2" charset="2"/>
              </a:rPr>
              <a:t> + 3) GDP + (2 </a:t>
            </a:r>
            <a:r>
              <a:rPr lang="en-US" sz="2000" i="1" dirty="0" smtClean="0">
                <a:sym typeface="Wingdings" pitchFamily="2" charset="2"/>
              </a:rPr>
              <a:t>l</a:t>
            </a:r>
            <a:r>
              <a:rPr lang="en-US" sz="2000" dirty="0" smtClean="0">
                <a:sym typeface="Wingdings" pitchFamily="2" charset="2"/>
              </a:rPr>
              <a:t> + 3) Pi + (2 </a:t>
            </a:r>
            <a:r>
              <a:rPr lang="en-US" sz="2000" i="1" dirty="0" smtClean="0">
                <a:sym typeface="Wingdings" pitchFamily="2" charset="2"/>
              </a:rPr>
              <a:t>l</a:t>
            </a:r>
            <a:r>
              <a:rPr lang="en-US" sz="2000" dirty="0" smtClean="0">
                <a:sym typeface="Wingdings" pitchFamily="2" charset="2"/>
              </a:rPr>
              <a:t> + 3) H</a:t>
            </a:r>
            <a:r>
              <a:rPr lang="en-US" sz="2000" baseline="30000" dirty="0" smtClean="0">
                <a:sym typeface="Wingdings" pitchFamily="2" charset="2"/>
              </a:rPr>
              <a:t>+</a:t>
            </a:r>
            <a:endParaRPr lang="en-US" sz="2000" dirty="0" smtClean="0"/>
          </a:p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400" b="1" dirty="0" smtClean="0"/>
              <a:t>RNA degradation</a:t>
            </a:r>
          </a:p>
          <a:p>
            <a:pPr marL="365760" indent="0">
              <a:lnSpc>
                <a:spcPct val="90000"/>
              </a:lnSpc>
              <a:spcBef>
                <a:spcPts val="576"/>
              </a:spcBef>
              <a:buNone/>
            </a:pPr>
            <a:r>
              <a:rPr lang="en-US" sz="2000" dirty="0" smtClean="0"/>
              <a:t>RNA + (</a:t>
            </a:r>
            <a:r>
              <a:rPr lang="en-US" sz="2000" i="1" dirty="0" smtClean="0"/>
              <a:t>l</a:t>
            </a:r>
            <a:r>
              <a:rPr lang="en-US" sz="2000" dirty="0" smtClean="0"/>
              <a:t> – 1) H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O </a:t>
            </a:r>
            <a:r>
              <a:rPr lang="en-US" sz="2000" dirty="0">
                <a:latin typeface="Arial"/>
                <a:cs typeface="Arial"/>
                <a:sym typeface="Wingdings" pitchFamily="2" charset="2"/>
              </a:rPr>
              <a:t>→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i="1" dirty="0" smtClean="0">
                <a:sym typeface="Wingdings" pitchFamily="2" charset="2"/>
              </a:rPr>
              <a:t>a</a:t>
            </a:r>
            <a:r>
              <a:rPr lang="en-US" sz="2000" dirty="0" smtClean="0">
                <a:sym typeface="Wingdings" pitchFamily="2" charset="2"/>
              </a:rPr>
              <a:t> AMP + </a:t>
            </a:r>
            <a:r>
              <a:rPr lang="en-US" sz="2000" i="1" dirty="0" smtClean="0">
                <a:sym typeface="Wingdings" pitchFamily="2" charset="2"/>
              </a:rPr>
              <a:t>c</a:t>
            </a:r>
            <a:r>
              <a:rPr lang="en-US" sz="2000" dirty="0" smtClean="0">
                <a:sym typeface="Wingdings" pitchFamily="2" charset="2"/>
              </a:rPr>
              <a:t> CMP + </a:t>
            </a:r>
            <a:r>
              <a:rPr lang="en-US" sz="2000" i="1" dirty="0" smtClean="0">
                <a:sym typeface="Wingdings" pitchFamily="2" charset="2"/>
              </a:rPr>
              <a:t>g</a:t>
            </a:r>
            <a:r>
              <a:rPr lang="en-US" sz="2000" dirty="0" smtClean="0">
                <a:sym typeface="Wingdings" pitchFamily="2" charset="2"/>
              </a:rPr>
              <a:t> GMP + </a:t>
            </a:r>
            <a:r>
              <a:rPr lang="en-US" sz="2000" i="1" dirty="0" smtClean="0">
                <a:sym typeface="Wingdings" pitchFamily="2" charset="2"/>
              </a:rPr>
              <a:t>u</a:t>
            </a:r>
            <a:r>
              <a:rPr lang="en-US" sz="2000" dirty="0" smtClean="0">
                <a:sym typeface="Wingdings" pitchFamily="2" charset="2"/>
              </a:rPr>
              <a:t> UMP + (</a:t>
            </a:r>
            <a:r>
              <a:rPr lang="en-US" sz="2000" i="1" dirty="0" smtClean="0">
                <a:sym typeface="Wingdings" pitchFamily="2" charset="2"/>
              </a:rPr>
              <a:t>l</a:t>
            </a:r>
            <a:r>
              <a:rPr lang="en-US" sz="2000" dirty="0" smtClean="0">
                <a:sym typeface="Wingdings" pitchFamily="2" charset="2"/>
              </a:rPr>
              <a:t> - 1) H</a:t>
            </a:r>
            <a:r>
              <a:rPr lang="en-US" sz="2000" baseline="30000" dirty="0" smtClean="0">
                <a:sym typeface="Wingdings" pitchFamily="2" charset="2"/>
              </a:rPr>
              <a:t>+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486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369" y="1362076"/>
            <a:ext cx="7815263" cy="4562473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400" b="1" dirty="0" smtClean="0"/>
              <a:t>Enzymes needed for submodels</a:t>
            </a:r>
          </a:p>
          <a:p>
            <a:pPr marL="365760">
              <a:lnSpc>
                <a:spcPct val="90000"/>
              </a:lnSpc>
              <a:spcBef>
                <a:spcPts val="576"/>
              </a:spcBef>
            </a:pPr>
            <a:r>
              <a:rPr lang="en-US" sz="2000" dirty="0" smtClean="0"/>
              <a:t>RNA</a:t>
            </a:r>
          </a:p>
          <a:p>
            <a:pPr marL="365760">
              <a:lnSpc>
                <a:spcPct val="90000"/>
              </a:lnSpc>
              <a:spcBef>
                <a:spcPts val="576"/>
              </a:spcBef>
            </a:pPr>
            <a:r>
              <a:rPr lang="en-US" sz="2000" dirty="0" smtClean="0"/>
              <a:t>Protein</a:t>
            </a:r>
          </a:p>
          <a:p>
            <a:pPr marL="0" indent="0">
              <a:lnSpc>
                <a:spcPct val="90000"/>
              </a:lnSpc>
              <a:spcBef>
                <a:spcPts val="2400"/>
              </a:spcBef>
              <a:buNone/>
            </a:pPr>
            <a:r>
              <a:rPr lang="en-US" sz="2400" b="1" dirty="0" smtClean="0"/>
              <a:t>Metabolic reactants and byproducts of all submodels</a:t>
            </a:r>
          </a:p>
          <a:p>
            <a:pPr marL="365760" fontAlgn="t">
              <a:lnSpc>
                <a:spcPct val="90000"/>
              </a:lnSpc>
              <a:spcBef>
                <a:spcPts val="576"/>
              </a:spcBef>
            </a:pPr>
            <a:r>
              <a:rPr lang="en-US" sz="2000" dirty="0"/>
              <a:t>Amino acids</a:t>
            </a:r>
          </a:p>
          <a:p>
            <a:pPr marL="365760" fontAlgn="t">
              <a:lnSpc>
                <a:spcPct val="90000"/>
              </a:lnSpc>
              <a:spcBef>
                <a:spcPts val="576"/>
              </a:spcBef>
            </a:pPr>
            <a:r>
              <a:rPr lang="en-US" sz="2000" dirty="0"/>
              <a:t>NTPs</a:t>
            </a:r>
          </a:p>
          <a:p>
            <a:pPr marL="365760" fontAlgn="t">
              <a:lnSpc>
                <a:spcPct val="90000"/>
              </a:lnSpc>
              <a:spcBef>
                <a:spcPts val="576"/>
              </a:spcBef>
            </a:pPr>
            <a:r>
              <a:rPr lang="en-US" sz="2000" dirty="0"/>
              <a:t>NDPs</a:t>
            </a:r>
          </a:p>
          <a:p>
            <a:pPr marL="365760" fontAlgn="t">
              <a:lnSpc>
                <a:spcPct val="90000"/>
              </a:lnSpc>
              <a:spcBef>
                <a:spcPts val="576"/>
              </a:spcBef>
            </a:pPr>
            <a:r>
              <a:rPr lang="en-US" sz="2000" dirty="0"/>
              <a:t>NMPs</a:t>
            </a:r>
          </a:p>
          <a:p>
            <a:pPr marL="365760" fontAlgn="t">
              <a:lnSpc>
                <a:spcPct val="90000"/>
              </a:lnSpc>
              <a:spcBef>
                <a:spcPts val="576"/>
              </a:spcBef>
            </a:pPr>
            <a:r>
              <a:rPr lang="en-US" sz="2000" dirty="0" err="1"/>
              <a:t>PPi</a:t>
            </a:r>
            <a:endParaRPr lang="en-US" sz="2000" dirty="0"/>
          </a:p>
          <a:p>
            <a:pPr marL="365760" fontAlgn="t">
              <a:lnSpc>
                <a:spcPct val="90000"/>
              </a:lnSpc>
              <a:spcBef>
                <a:spcPts val="576"/>
              </a:spcBef>
            </a:pPr>
            <a:r>
              <a:rPr lang="en-US" sz="2000" dirty="0"/>
              <a:t>Pi</a:t>
            </a:r>
          </a:p>
          <a:p>
            <a:pPr marL="365760" fontAlgn="t">
              <a:lnSpc>
                <a:spcPct val="90000"/>
              </a:lnSpc>
              <a:spcBef>
                <a:spcPts val="576"/>
              </a:spcBef>
            </a:pPr>
            <a:r>
              <a:rPr lang="en-US" sz="2000" dirty="0"/>
              <a:t>H2O</a:t>
            </a:r>
          </a:p>
          <a:p>
            <a:pPr marL="365760" fontAlgn="t">
              <a:lnSpc>
                <a:spcPct val="90000"/>
              </a:lnSpc>
              <a:spcBef>
                <a:spcPts val="576"/>
              </a:spcBef>
            </a:pPr>
            <a:r>
              <a:rPr lang="en-US" sz="2000" dirty="0"/>
              <a:t>H+</a:t>
            </a:r>
          </a:p>
          <a:p>
            <a:pPr>
              <a:lnSpc>
                <a:spcPct val="90000"/>
              </a:lnSpc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7818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 laws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04114" y="1255597"/>
                <a:ext cx="4735773" cy="4981433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2400"/>
                  </a:spcBef>
                  <a:buNone/>
                </a:pPr>
                <a:r>
                  <a:rPr lang="en-US" sz="2400" b="1" dirty="0" smtClean="0"/>
                  <a:t>Metabolism</a:t>
                </a:r>
              </a:p>
              <a:p>
                <a:pPr marL="525780" indent="-342900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𝑣</m:t>
                        </m:r>
                        <m:r>
                          <a:rPr lang="en-US" sz="1800" i="1">
                            <a:latin typeface="Cambria Math"/>
                          </a:rPr>
                          <m:t>=</m:t>
                        </m:r>
                        <m:r>
                          <a:rPr lang="en-US" sz="18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i="1">
                            <a:latin typeface="Cambria Math"/>
                          </a:rPr>
                          <m:t>max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Enzyme</m:t>
                        </m:r>
                      </m:e>
                    </m:d>
                  </m:oMath>
                </a14:m>
                <a:endParaRPr lang="en-US" sz="1800" dirty="0">
                  <a:latin typeface="Cambria Math"/>
                </a:endParaRPr>
              </a:p>
              <a:p>
                <a:pPr marL="0" indent="0">
                  <a:spcBef>
                    <a:spcPts val="2400"/>
                  </a:spcBef>
                  <a:buNone/>
                </a:pPr>
                <a:r>
                  <a:rPr lang="en-US" sz="2400" b="1" dirty="0" smtClean="0"/>
                  <a:t>Transcription</a:t>
                </a:r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𝑣</m:t>
                    </m:r>
                    <m:r>
                      <a:rPr lang="en-US" sz="1800" b="0" i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max</m:t>
                        </m:r>
                      </m:sub>
                    </m:sSub>
                    <m:func>
                      <m:funcPr>
                        <m:ctrlPr>
                          <a:rPr lang="en-US" sz="18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1800" i="1">
                                <a:latin typeface="Cambria Math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/>
                                  </a:rPr>
                                  <m:t>[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𝑁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/>
                                  </a:rPr>
                                  <m:t>TP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]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/>
                                  </a:rPr>
                                  <m:t>+[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𝑁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/>
                                  </a:rPr>
                                  <m:t>TP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]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/>
                      </a:rPr>
                      <m:t>[</m:t>
                    </m:r>
                    <m:r>
                      <m:rPr>
                        <m:sty m:val="p"/>
                      </m:rPr>
                      <a:rPr lang="en-US" sz="1800" i="0">
                        <a:latin typeface="Cambria Math"/>
                      </a:rPr>
                      <m:t>RnaPol</m:t>
                    </m:r>
                    <m:r>
                      <a:rPr lang="en-US" sz="1800" b="0" i="1" smtClean="0">
                        <a:latin typeface="Cambria Math"/>
                      </a:rPr>
                      <m:t>]</m:t>
                    </m:r>
                  </m:oMath>
                </a14:m>
                <a:endParaRPr lang="en-US" sz="1800" i="1" dirty="0" smtClean="0">
                  <a:latin typeface="Cambria Math"/>
                </a:endParaRPr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M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TP</m:t>
                        </m:r>
                      </m:e>
                    </m:d>
                  </m:oMath>
                </a14:m>
                <a:endParaRPr lang="en-US" sz="1800" i="1" dirty="0" smtClean="0">
                  <a:latin typeface="Cambria Math"/>
                </a:endParaRPr>
              </a:p>
              <a:p>
                <a:pPr marL="0" indent="0">
                  <a:spcBef>
                    <a:spcPts val="2400"/>
                  </a:spcBef>
                  <a:buNone/>
                </a:pPr>
                <a:r>
                  <a:rPr lang="en-US" sz="2400" b="1" dirty="0" smtClean="0"/>
                  <a:t>Translation</a:t>
                </a:r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𝑣</m:t>
                    </m:r>
                    <m:r>
                      <a:rPr lang="en-US" sz="180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max</m:t>
                        </m:r>
                      </m:sub>
                    </m:sSub>
                    <m:func>
                      <m:funcPr>
                        <m:ctrlPr>
                          <a:rPr lang="en-US" sz="18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1800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/>
                                  </a:rPr>
                                  <m:t>[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𝐴𝐴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]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/>
                                  </a:rPr>
                                  <m:t>+[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𝐴𝐴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]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/>
                      </a:rPr>
                      <m:t>[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RNA</m:t>
                    </m:r>
                    <m:r>
                      <a:rPr lang="en-US" sz="1800" b="0" i="1" smtClean="0">
                        <a:latin typeface="Cambria Math"/>
                      </a:rPr>
                      <m:t>]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Ribosome</m:t>
                        </m:r>
                      </m:e>
                    </m:d>
                  </m:oMath>
                </a14:m>
                <a:endParaRPr lang="en-US" sz="1800" dirty="0" smtClean="0"/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M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𝐴𝐴</m:t>
                        </m:r>
                      </m:e>
                    </m:d>
                  </m:oMath>
                </a14:m>
                <a:endParaRPr lang="en-US" sz="1800" dirty="0" smtClean="0"/>
              </a:p>
              <a:p>
                <a:pPr marL="0" indent="0">
                  <a:spcBef>
                    <a:spcPts val="2400"/>
                  </a:spcBef>
                  <a:buNone/>
                </a:pPr>
                <a:r>
                  <a:rPr lang="en-US" sz="2400" b="1" dirty="0" smtClean="0"/>
                  <a:t>RNA degradation</a:t>
                </a:r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/>
                      </a:rPr>
                      <m:t>𝑣</m:t>
                    </m:r>
                    <m:r>
                      <a:rPr lang="en-US" sz="180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smtClean="0">
                            <a:latin typeface="Cambria Math"/>
                          </a:rPr>
                          <m:t>max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/>
                              </a:rPr>
                              <m:t>RNA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/>
                              </a:rPr>
                              <m:t>M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/>
                              </a:rPr>
                              <m:t>RNA</m:t>
                            </m:r>
                          </m:e>
                        </m: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RNase</m:t>
                        </m:r>
                      </m:e>
                    </m:d>
                  </m:oMath>
                </a14:m>
                <a:endParaRPr lang="en-US" sz="1800" b="0" dirty="0" smtClean="0"/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M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RN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𝐴</m:t>
                        </m:r>
                      </m:e>
                    </m:d>
                  </m:oMath>
                </a14:m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4114" y="1255597"/>
                <a:ext cx="4735773" cy="4981433"/>
              </a:xfrm>
              <a:blipFill rotWithShape="1">
                <a:blip r:embed="rId2"/>
                <a:stretch>
                  <a:fillRect l="-2062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34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9004490"/>
              </p:ext>
            </p:extLst>
          </p:nvPr>
        </p:nvGraphicFramePr>
        <p:xfrm>
          <a:off x="118733" y="2064654"/>
          <a:ext cx="8906534" cy="277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451"/>
                <a:gridCol w="6314083"/>
              </a:tblGrid>
              <a:tr h="30910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File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Description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</a:tr>
              <a:tr h="54811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Model.xlsx</a:t>
                      </a:r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Template model description and data</a:t>
                      </a:r>
                      <a:r>
                        <a:rPr lang="en-US" sz="2400" baseline="0" dirty="0" smtClean="0"/>
                        <a:t> to build model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</a:tr>
              <a:tr h="293175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excercise*.py</a:t>
                      </a:r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2400" dirty="0" smtClean="0"/>
                        <a:t>Template code for exercises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</a:tr>
              <a:tr h="293175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model.py</a:t>
                      </a:r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 smtClean="0"/>
                        <a:t>Reads</a:t>
                      </a:r>
                      <a:r>
                        <a:rPr lang="en-US" sz="2400" baseline="0" dirty="0" smtClean="0"/>
                        <a:t> model from Excel into Python object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</a:tr>
              <a:tr h="2931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analysis.py</a:t>
                      </a:r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2400" dirty="0" smtClean="0"/>
                        <a:t>Plots</a:t>
                      </a:r>
                      <a:r>
                        <a:rPr lang="en-US" sz="2400" baseline="0" dirty="0" smtClean="0"/>
                        <a:t> simulation results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</a:tr>
              <a:tr h="2931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util.py</a:t>
                      </a:r>
                    </a:p>
                  </a:txBody>
                  <a:tcPr marL="18288" marR="18288" marT="18288" marB="18288"/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2400" dirty="0" smtClean="0"/>
                        <a:t>Utility methods</a:t>
                      </a:r>
                      <a:endParaRPr lang="en-US" sz="2400" dirty="0"/>
                    </a:p>
                  </a:txBody>
                  <a:tcPr marL="18288" marR="18288" marT="18288" marB="1828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45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4084"/>
            <a:ext cx="8229600" cy="4039737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400" b="1" dirty="0" smtClean="0"/>
              <a:t>Model represented by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en-US" sz="2400" b="1" dirty="0" smtClean="0"/>
              <a:t> object</a:t>
            </a:r>
          </a:p>
          <a:p>
            <a:r>
              <a:rPr lang="en-US" sz="2400" dirty="0" smtClean="0"/>
              <a:t>Submodels</a:t>
            </a:r>
          </a:p>
          <a:p>
            <a:pPr lvl="1"/>
            <a:r>
              <a:rPr lang="en-US" sz="2000" dirty="0" smtClean="0"/>
              <a:t>Species/compartments</a:t>
            </a:r>
            <a:endParaRPr lang="en-US" sz="1600" dirty="0" smtClean="0"/>
          </a:p>
          <a:p>
            <a:pPr lvl="1"/>
            <a:r>
              <a:rPr lang="en-US" sz="2000" dirty="0" smtClean="0"/>
              <a:t>Reactions</a:t>
            </a:r>
          </a:p>
          <a:p>
            <a:r>
              <a:rPr lang="en-US" sz="2400" dirty="0" smtClean="0"/>
              <a:t>Compartments</a:t>
            </a:r>
          </a:p>
          <a:p>
            <a:r>
              <a:rPr lang="en-US" sz="2400" dirty="0" smtClean="0"/>
              <a:t>Species</a:t>
            </a:r>
          </a:p>
          <a:p>
            <a:r>
              <a:rPr lang="en-US" sz="2400" dirty="0" smtClean="0"/>
              <a:t>Reactions</a:t>
            </a:r>
          </a:p>
          <a:p>
            <a:pPr lvl="1"/>
            <a:r>
              <a:rPr lang="en-US" sz="2000" dirty="0"/>
              <a:t>Participants</a:t>
            </a:r>
          </a:p>
          <a:p>
            <a:pPr lvl="2"/>
            <a:r>
              <a:rPr lang="en-US" sz="1600" dirty="0" smtClean="0"/>
              <a:t>Species</a:t>
            </a:r>
            <a:endParaRPr lang="en-US" sz="1600" dirty="0"/>
          </a:p>
          <a:p>
            <a:pPr lvl="2"/>
            <a:r>
              <a:rPr lang="en-US" sz="1600" dirty="0" smtClean="0"/>
              <a:t>Compartment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962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0247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Motivation: Comprehensively </a:t>
            </a:r>
            <a:br>
              <a:rPr lang="en-US" dirty="0" smtClean="0"/>
            </a:br>
            <a:r>
              <a:rPr lang="en-US" dirty="0" smtClean="0"/>
              <a:t>understand and manipulate cells</a:t>
            </a:r>
            <a:endParaRPr lang="en-US" dirty="0"/>
          </a:p>
        </p:txBody>
      </p:sp>
      <p:pic>
        <p:nvPicPr>
          <p:cNvPr id="58" name="Content Placeholder 11" descr="model overview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" r="1285"/>
          <a:stretch>
            <a:fillRect/>
          </a:stretch>
        </p:blipFill>
        <p:spPr>
          <a:xfrm>
            <a:off x="1075592" y="1300062"/>
            <a:ext cx="6992816" cy="497461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0747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0889"/>
            <a:ext cx="8229600" cy="5186855"/>
          </a:xfrm>
        </p:spPr>
        <p:txBody>
          <a:bodyPr>
            <a:noAutofit/>
          </a:bodyPr>
          <a:lstStyle/>
          <a:p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model.getModelFromExcel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fileName:string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/>
            </a:r>
            <a:br>
              <a:rPr lang="en-US" sz="1800" dirty="0">
                <a:latin typeface="+mj-lt"/>
                <a:cs typeface="Courier New" panose="02070309020205020404" pitchFamily="49" charset="0"/>
              </a:rPr>
            </a:br>
            <a:r>
              <a:rPr lang="en-US" sz="1800" dirty="0" smtClean="0">
                <a:latin typeface="+mj-lt"/>
                <a:cs typeface="Courier New" panose="02070309020205020404" pitchFamily="49" charset="0"/>
              </a:rPr>
              <a:t>Reads model from Excel</a:t>
            </a:r>
          </a:p>
          <a:p>
            <a:r>
              <a:rPr lang="en-US" sz="1800" dirty="0" err="1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model.Model.calcInitialConditions</a:t>
            </a:r>
            <a:r>
              <a:rPr lang="en-US" sz="1800" dirty="0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dirty="0" smtClean="0">
                <a:solidFill>
                  <a:srgbClr val="00ADEF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en-US" sz="1800" dirty="0" smtClean="0">
                <a:solidFill>
                  <a:srgbClr val="00ADEF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sz="1800" dirty="0" smtClean="0">
                <a:latin typeface="+mj-lt"/>
                <a:cs typeface="Courier New" panose="02070309020205020404" pitchFamily="49" charset="0"/>
              </a:rPr>
              <a:t>Calculates initial conditions</a:t>
            </a:r>
          </a:p>
          <a:p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model.Submodel.updateLocalState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model:Model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&gt;), </a:t>
            </a:r>
            <a:r>
              <a:rPr lang="en-US" sz="18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model.Submodel.updateGlobalState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model:Model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  <a:r>
              <a:rPr lang="en-US" sz="1800" dirty="0">
                <a:cs typeface="Courier New" panose="02070309020205020404" pitchFamily="49" charset="0"/>
              </a:rPr>
              <a:t/>
            </a:r>
            <a:br>
              <a:rPr lang="en-US" sz="1800" dirty="0">
                <a:cs typeface="Courier New" panose="02070309020205020404" pitchFamily="49" charset="0"/>
              </a:rPr>
            </a:br>
            <a:r>
              <a:rPr lang="en-US" sz="1800" dirty="0" smtClean="0">
                <a:latin typeface="+mj-lt"/>
                <a:cs typeface="Courier New" panose="02070309020205020404" pitchFamily="49" charset="0"/>
              </a:rPr>
              <a:t>Updates </a:t>
            </a:r>
            <a:r>
              <a:rPr lang="en-US" sz="1800" dirty="0" err="1" smtClean="0">
                <a:latin typeface="+mj-lt"/>
                <a:cs typeface="Courier New" panose="02070309020205020404" pitchFamily="49" charset="0"/>
              </a:rPr>
              <a:t>submodel</a:t>
            </a:r>
            <a:r>
              <a:rPr lang="en-US" sz="1800" dirty="0" smtClean="0">
                <a:latin typeface="+mj-lt"/>
                <a:cs typeface="Courier New" panose="02070309020205020404" pitchFamily="49" charset="0"/>
              </a:rPr>
              <a:t> state from model, updates global state from </a:t>
            </a:r>
            <a:r>
              <a:rPr lang="en-US" sz="1800" dirty="0" err="1" smtClean="0">
                <a:latin typeface="+mj-lt"/>
                <a:cs typeface="Courier New" panose="02070309020205020404" pitchFamily="49" charset="0"/>
              </a:rPr>
              <a:t>submodel</a:t>
            </a:r>
            <a:endParaRPr lang="en-US" sz="1800" dirty="0" smtClean="0">
              <a:latin typeface="+mj-lt"/>
              <a:cs typeface="Courier New" panose="02070309020205020404" pitchFamily="49" charset="0"/>
            </a:endParaRPr>
          </a:p>
          <a:p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model.Submodel.calcReactionRates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reactions:list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speciesConcentrations:dict</a:t>
            </a:r>
            <a:r>
              <a:rPr lang="en-US" sz="1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/>
              <a:t>Returns array with rates of every reaction in a </a:t>
            </a:r>
            <a:r>
              <a:rPr lang="en-US" sz="1800" dirty="0" err="1" smtClean="0"/>
              <a:t>submodel</a:t>
            </a:r>
            <a:endParaRPr lang="en-US" sz="1800" dirty="0" smtClean="0"/>
          </a:p>
          <a:p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model.FbaSubmodel.calcBounds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timeStep:int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Returns array with upper and lower bounds for reactions</a:t>
            </a:r>
          </a:p>
          <a:p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model.Submodel.executeReaction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speciesCounts:dict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reaction:Reaction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  <a:b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/>
              <a:t>Updates species counts with stoichiometry of the reaction</a:t>
            </a:r>
          </a:p>
          <a:p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model.Model.calcMass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model.Model.calcVolume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/>
              <a:t>Updates cell mass and volume</a:t>
            </a:r>
          </a:p>
        </p:txBody>
      </p:sp>
    </p:spTree>
    <p:extLst>
      <p:ext uri="{BB962C8B-B14F-4D97-AF65-F5344CB8AC3E}">
        <p14:creationId xmlns:p14="http://schemas.microsoft.com/office/powerpoint/2010/main" val="258671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Cell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2873"/>
            <a:ext cx="8229600" cy="5817475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1800" dirty="0" err="1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model.Model.speciesCounts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Represents species copy numbers as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800" dirty="0" smtClean="0"/>
              <a:t> </a:t>
            </a:r>
            <a:r>
              <a:rPr lang="en-US" sz="1800" dirty="0"/>
              <a:t>array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Rows represent species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Columns represent compartments</a:t>
            </a:r>
          </a:p>
          <a:p>
            <a:pPr>
              <a:spcBef>
                <a:spcPts val="1200"/>
              </a:spcBef>
            </a:pPr>
            <a:r>
              <a:rPr lang="en-US" sz="1800" dirty="0" err="1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model.Submodel.speciesCounts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Represents species copy numbers as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 err="1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model.Model.getSpeciesCountsDict</a:t>
            </a:r>
            <a:r>
              <a:rPr lang="en-US" sz="1800" dirty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800" dirty="0" err="1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model.Model.setSpeciesCountsDict</a:t>
            </a:r>
            <a:r>
              <a:rPr lang="en-US" sz="1800" dirty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1800" dirty="0" err="1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counts:dict</a:t>
            </a:r>
            <a:r>
              <a:rPr lang="en-US" sz="1800" dirty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  <a:br>
              <a:rPr lang="en-US" sz="1800" dirty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cs typeface="Courier New" panose="02070309020205020404" pitchFamily="49" charset="0"/>
              </a:rPr>
              <a:t>Gets, sets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800" dirty="0">
                <a:cs typeface="Courier New" panose="02070309020205020404" pitchFamily="49" charset="0"/>
              </a:rPr>
              <a:t> of species counts</a:t>
            </a:r>
          </a:p>
          <a:p>
            <a:r>
              <a:rPr lang="en-US" sz="18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model.Model.getSpeciesConcentrations</a:t>
            </a:r>
            <a:r>
              <a:rPr lang="en-US" sz="1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8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model.Submodel.getSpeciesConcentrations</a:t>
            </a:r>
            <a:r>
              <a:rPr lang="en-US" sz="1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cs typeface="Courier New" panose="02070309020205020404" pitchFamily="49" charset="0"/>
              </a:rPr>
              <a:t>Gets species concentrations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1800" dirty="0" err="1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model.Model.mass</a:t>
            </a:r>
            <a:r>
              <a:rPr lang="en-US" sz="1800" dirty="0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model.Model.volume</a:t>
            </a:r>
            <a:r>
              <a:rPr lang="en-US" sz="1800" dirty="0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model.Model.extracellularvolume</a:t>
            </a:r>
            <a:r>
              <a:rPr lang="en-US" sz="1800" dirty="0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model.Submodel.volume</a:t>
            </a:r>
            <a:r>
              <a:rPr lang="en-US" sz="1800" dirty="0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model.Submodel.extracellularVolume</a:t>
            </a:r>
            <a:r>
              <a:rPr lang="en-US" sz="1800" dirty="0" smtClean="0">
                <a:solidFill>
                  <a:srgbClr val="00ADEF"/>
                </a:solidFill>
              </a:rPr>
              <a:t/>
            </a:r>
            <a:br>
              <a:rPr lang="en-US" sz="1800" dirty="0" smtClean="0">
                <a:solidFill>
                  <a:srgbClr val="00ADEF"/>
                </a:solidFill>
              </a:rPr>
            </a:br>
            <a:r>
              <a:rPr lang="en-US" sz="1800" dirty="0" smtClean="0"/>
              <a:t>Cell mass, cell volume, extracellular volume</a:t>
            </a:r>
          </a:p>
          <a:p>
            <a:pPr>
              <a:spcBef>
                <a:spcPts val="1200"/>
              </a:spcBef>
            </a:pP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model.FbaSubmodel.growth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model.FbaSubmodel.reactionFluxes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>
                <a:latin typeface="+mj-lt"/>
                <a:cs typeface="Courier New" panose="02070309020205020404" pitchFamily="49" charset="0"/>
              </a:rPr>
              <a:t>Growth rate and reaction fluxes</a:t>
            </a:r>
          </a:p>
        </p:txBody>
      </p:sp>
    </p:spTree>
    <p:extLst>
      <p:ext uri="{BB962C8B-B14F-4D97-AF65-F5344CB8AC3E}">
        <p14:creationId xmlns:p14="http://schemas.microsoft.com/office/powerpoint/2010/main" val="391873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77"/>
            <a:ext cx="8454788" cy="4340695"/>
          </a:xfrm>
        </p:spPr>
        <p:txBody>
          <a:bodyPr>
            <a:noAutofit/>
          </a:bodyPr>
          <a:lstStyle/>
          <a:p>
            <a:r>
              <a:rPr lang="en-US" sz="1800" dirty="0" err="1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model.Model.getComponentById</a:t>
            </a:r>
            <a:r>
              <a:rPr lang="en-US" sz="1800" dirty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1800" dirty="0" err="1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id:string</a:t>
            </a:r>
            <a:r>
              <a:rPr lang="en-US" sz="1800" dirty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cs typeface="Courier New" panose="02070309020205020404" pitchFamily="49" charset="0"/>
              </a:rPr>
              <a:t>Returns model component with </a:t>
            </a:r>
            <a:r>
              <a:rPr lang="en-US" sz="1800" dirty="0" smtClean="0">
                <a:cs typeface="Courier New" panose="02070309020205020404" pitchFamily="49" charset="0"/>
              </a:rPr>
              <a:t>id</a:t>
            </a:r>
            <a:endParaRPr lang="en-US" sz="1800" dirty="0" smtClean="0">
              <a:latin typeface="+mj-lt"/>
              <a:cs typeface="Courier New" panose="02070309020205020404" pitchFamily="49" charset="0"/>
            </a:endParaRPr>
          </a:p>
          <a:p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model.Reaction.getStoichiometryString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>
                <a:latin typeface="+mj-lt"/>
                <a:cs typeface="Courier New" panose="02070309020205020404" pitchFamily="49" charset="0"/>
              </a:rPr>
              <a:t>Returns string representation of reaction</a:t>
            </a:r>
          </a:p>
          <a:p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analysis.plot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model:Model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</a:t>
            </a:r>
            <a:b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time:numpy.ndarray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</a:t>
            </a:r>
            <a:b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volume:numpy.ndarray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  <a:r>
              <a:rPr lang="en-US" sz="1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speciesCounts:numpy.ndarray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  <a:b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selectedSpeciesCompartments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800" dirty="0" smtClean="0">
                <a:solidFill>
                  <a:schemeClr val="accent3"/>
                </a:solidFill>
                <a:latin typeface="+mj-lt"/>
                <a:cs typeface="Courier New" panose="02070309020205020404" pitchFamily="49" charset="0"/>
              </a:rPr>
              <a:t>list of ids e.g. “ATP[c]”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  <a:b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units:str</a:t>
            </a:r>
            <a:r>
              <a:rPr lang="en-US" sz="18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e.g. “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”&gt;,</a:t>
            </a:r>
            <a:b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800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fileName:str</a:t>
            </a:r>
            <a:r>
              <a:rPr lang="en-US" sz="1800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  <a:r>
              <a:rPr lang="en-US" sz="1800" dirty="0" smtClean="0">
                <a:latin typeface="+mj-lt"/>
                <a:cs typeface="Courier New" panose="02070309020205020404" pitchFamily="49" charset="0"/>
              </a:rPr>
              <a:t/>
            </a:r>
            <a:br>
              <a:rPr lang="en-US" sz="1800" dirty="0" smtClean="0">
                <a:latin typeface="+mj-lt"/>
                <a:cs typeface="Courier New" panose="02070309020205020404" pitchFamily="49" charset="0"/>
              </a:rPr>
            </a:br>
            <a:r>
              <a:rPr lang="en-US" sz="1800" dirty="0" smtClean="0">
                <a:latin typeface="+mj-lt"/>
                <a:cs typeface="Courier New" panose="02070309020205020404" pitchFamily="49" charset="0"/>
              </a:rPr>
              <a:t>Plots simulation results</a:t>
            </a:r>
          </a:p>
          <a:p>
            <a:r>
              <a:rPr lang="en-US" sz="1800" dirty="0" err="1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numpy.random.seed</a:t>
            </a:r>
            <a:r>
              <a:rPr lang="en-US" sz="1800" dirty="0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1800" dirty="0" err="1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seed:int</a:t>
            </a:r>
            <a:r>
              <a:rPr lang="en-US" sz="1800" dirty="0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  <a:br>
              <a:rPr lang="en-US" sz="1800" dirty="0" smtClean="0">
                <a:solidFill>
                  <a:srgbClr val="00AD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 smtClean="0"/>
              <a:t>Seeds PRNG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1125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1: Building models from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0925"/>
            <a:ext cx="8229600" cy="3697014"/>
          </a:xfrm>
        </p:spPr>
        <p:txBody>
          <a:bodyPr>
            <a:normAutofit lnSpcReduction="10000"/>
          </a:bodyPr>
          <a:lstStyle/>
          <a:p>
            <a:pPr>
              <a:spcBef>
                <a:spcPts val="2400"/>
              </a:spcBef>
            </a:pPr>
            <a:r>
              <a:rPr lang="en-US" sz="2800" dirty="0" smtClean="0"/>
              <a:t>Learn </a:t>
            </a:r>
            <a:r>
              <a:rPr lang="en-US" sz="2800" dirty="0"/>
              <a:t>how to build </a:t>
            </a:r>
            <a:r>
              <a:rPr lang="en-US" sz="2800" dirty="0" smtClean="0"/>
              <a:t>WC </a:t>
            </a:r>
            <a:r>
              <a:rPr lang="en-US" sz="2800" dirty="0"/>
              <a:t>models </a:t>
            </a:r>
            <a:r>
              <a:rPr lang="en-US" sz="2800" dirty="0" smtClean="0"/>
              <a:t>from data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Build list of species, reactions from metabolic reconstruction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Use transcription, translation, RNA degradation templates to create individual reactions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Enumerate initial conditions from RNA and metabolite copy numbers/concentrations</a:t>
            </a:r>
          </a:p>
        </p:txBody>
      </p:sp>
    </p:spTree>
    <p:extLst>
      <p:ext uri="{BB962C8B-B14F-4D97-AF65-F5344CB8AC3E}">
        <p14:creationId xmlns:p14="http://schemas.microsoft.com/office/powerpoint/2010/main" val="97122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Exercise 2: Aligning submodels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3950"/>
                <a:ext cx="8229600" cy="5281443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2400"/>
                  </a:spcBef>
                </a:pPr>
                <a:r>
                  <a:rPr lang="en-US" sz="2800" dirty="0" smtClean="0"/>
                  <a:t>Learn how to build internally consistent models by</a:t>
                </a:r>
                <a:endParaRPr lang="en-US" sz="2800" dirty="0"/>
              </a:p>
              <a:p>
                <a:pPr lvl="1">
                  <a:spcBef>
                    <a:spcPts val="500"/>
                  </a:spcBef>
                </a:pPr>
                <a:r>
                  <a:rPr lang="en-US" sz="2400" dirty="0" smtClean="0"/>
                  <a:t>Calculating transcription, translation, RNA degradation rate parameters</a:t>
                </a:r>
                <a:endParaRPr lang="en-US" sz="2400" dirty="0"/>
              </a:p>
              <a:p>
                <a:pPr lvl="1">
                  <a:spcBef>
                    <a:spcPts val="500"/>
                  </a:spcBef>
                </a:pPr>
                <a:r>
                  <a:rPr lang="en-US" sz="2400" dirty="0" smtClean="0"/>
                  <a:t>Calculating metabolism output </a:t>
                </a:r>
                <a:r>
                  <a:rPr lang="en-US" sz="2400" dirty="0" err="1" smtClean="0"/>
                  <a:t>pseudoreaction</a:t>
                </a:r>
                <a:r>
                  <a:rPr lang="en-US" sz="2400" dirty="0" smtClean="0"/>
                  <a:t> (FBA objective)</a:t>
                </a:r>
              </a:p>
              <a:p>
                <a:pPr>
                  <a:spcBef>
                    <a:spcPts val="2400"/>
                  </a:spcBef>
                </a:pPr>
                <a:r>
                  <a:rPr lang="en-US" sz="2800" dirty="0" smtClean="0"/>
                  <a:t>Use </a:t>
                </a:r>
                <a:r>
                  <a:rPr lang="en-US" sz="2800" dirty="0"/>
                  <a:t>cell theory to calculate rate constants</a:t>
                </a:r>
              </a:p>
              <a:p>
                <a:pPr>
                  <a:spcBef>
                    <a:spcPts val="2400"/>
                  </a:spcBef>
                </a:pPr>
                <a:r>
                  <a:rPr lang="en-US" sz="2800" dirty="0"/>
                  <a:t>Sum net effects of non-metabolic submodels and cell composition to calculate metabolism output (FBA objective</a:t>
                </a:r>
                <a:r>
                  <a:rPr lang="en-US" sz="2800" dirty="0" smtClean="0"/>
                  <a:t>)</a:t>
                </a:r>
              </a:p>
              <a:p>
                <a:pPr lvl="1">
                  <a:spcBef>
                    <a:spcPts val="2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Production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Metabolite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nary>
                          <m:nary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𝜏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𝑑𝑡</m:t>
                            </m:r>
                          </m:e>
                        </m:nary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3950"/>
                <a:ext cx="8229600" cy="5281443"/>
              </a:xfrm>
              <a:blipFill rotWithShape="1">
                <a:blip r:embed="rId2"/>
                <a:stretch>
                  <a:fillRect l="-1259" t="-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6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 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7421" y="1091821"/>
                <a:ext cx="8789158" cy="5431809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2400"/>
                  </a:spcBef>
                  <a:buNone/>
                </a:pPr>
                <a:r>
                  <a:rPr lang="en-US" sz="2000" b="1" dirty="0" smtClean="0"/>
                  <a:t>Metabolism</a:t>
                </a:r>
              </a:p>
              <a:p>
                <a:pPr marL="525780" indent="-342900">
                  <a:spcBef>
                    <a:spcPts val="0"/>
                  </a:spcBef>
                </a:pPr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Curated from literature</a:t>
                </a:r>
                <a:endParaRPr lang="en-US" sz="1600" i="1" dirty="0" smtClean="0">
                  <a:latin typeface="Cambria Math"/>
                </a:endParaRPr>
              </a:p>
              <a:p>
                <a:pPr marL="525780" indent="-342900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𝑣</m:t>
                        </m:r>
                        <m:r>
                          <a:rPr lang="en-US" sz="1600" i="1">
                            <a:latin typeface="Cambria Math"/>
                          </a:rPr>
                          <m:t>=</m:t>
                        </m:r>
                        <m:r>
                          <a:rPr lang="en-US" sz="1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i="1">
                            <a:latin typeface="Cambria Math"/>
                          </a:rPr>
                          <m:t>max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</a:rPr>
                          <m:t>Enzyme</m:t>
                        </m:r>
                      </m:e>
                    </m:d>
                  </m:oMath>
                </a14:m>
                <a:endParaRPr lang="en-US" sz="1600" dirty="0">
                  <a:latin typeface="Cambria Math"/>
                </a:endParaRPr>
              </a:p>
              <a:p>
                <a:pPr marL="0" indent="0">
                  <a:spcBef>
                    <a:spcPts val="2400"/>
                  </a:spcBef>
                  <a:buNone/>
                </a:pPr>
                <a:r>
                  <a:rPr lang="en-US" sz="2000" b="1" dirty="0" smtClean="0"/>
                  <a:t>Transcription</a:t>
                </a:r>
              </a:p>
              <a:p>
                <a:pPr marL="365760">
                  <a:spcBef>
                    <a:spcPts val="0"/>
                  </a:spcBef>
                </a:pPr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Calculated from RNA copy number, half-life, and cell cycle length</a:t>
                </a:r>
                <a:endParaRPr lang="en-US" sz="1600" i="1" dirty="0" smtClean="0">
                  <a:latin typeface="Cambria Math"/>
                </a:endParaRPr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𝑣</m:t>
                    </m:r>
                    <m:r>
                      <a:rPr lang="en-US" sz="1600" b="0" i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/>
                      </a:rPr>
                      <m:t>degradation</m:t>
                    </m:r>
                    <m:r>
                      <a:rPr lang="en-US" sz="1600" b="0" i="0" smtClean="0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/>
                      </a:rPr>
                      <m:t>dilution</m:t>
                    </m:r>
                    <m:r>
                      <a:rPr lang="en-US" sz="1600" b="0" i="0" smtClean="0">
                        <a:latin typeface="Cambria Math"/>
                      </a:rPr>
                      <m:t>=</m:t>
                    </m:r>
                    <m:r>
                      <a:rPr lang="en-US" sz="1600" b="0" i="1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/>
                              </a:rPr>
                              <m:t>RNA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i="0">
                            <a:latin typeface="Cambria Math"/>
                          </a:rPr>
                          <m:t>RNA</m:t>
                        </m:r>
                      </m:e>
                    </m:d>
                    <m:r>
                      <a:rPr lang="en-US" sz="16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cell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i="0">
                            <a:latin typeface="Cambria Math"/>
                          </a:rPr>
                          <m:t>RNA</m:t>
                        </m:r>
                      </m:e>
                    </m:d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max</m:t>
                        </m:r>
                      </m:sub>
                    </m:sSub>
                    <m:func>
                      <m:funcPr>
                        <m:ctrlPr>
                          <a:rPr lang="en-US" sz="16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/>
                                  </a:rPr>
                                  <m:t>[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𝑁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/>
                                  </a:rPr>
                                  <m:t>TP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]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/>
                                  </a:rPr>
                                  <m:t>+[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𝑁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/>
                                  </a:rPr>
                                  <m:t>TP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]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600" b="0" i="1" smtClean="0">
                        <a:latin typeface="Cambria Math"/>
                      </a:rPr>
                      <m:t>[</m:t>
                    </m:r>
                    <m:r>
                      <m:rPr>
                        <m:sty m:val="p"/>
                      </m:rPr>
                      <a:rPr lang="en-US" sz="1600" i="0">
                        <a:latin typeface="Cambria Math"/>
                      </a:rPr>
                      <m:t>RnaPol</m:t>
                    </m:r>
                    <m:r>
                      <a:rPr lang="en-US" sz="1600" b="0" i="1" smtClean="0">
                        <a:latin typeface="Cambria Math"/>
                      </a:rPr>
                      <m:t>]</m:t>
                    </m:r>
                  </m:oMath>
                </a14:m>
                <a:endParaRPr lang="en-US" sz="1600" i="1" dirty="0" smtClean="0">
                  <a:latin typeface="Cambria Math"/>
                </a:endParaRPr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M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</a:rPr>
                          <m:t>TP</m:t>
                        </m:r>
                      </m:e>
                    </m:d>
                  </m:oMath>
                </a14:m>
                <a:endParaRPr lang="en-US" sz="1600" i="1" dirty="0" smtClean="0">
                  <a:latin typeface="Cambria Math"/>
                </a:endParaRPr>
              </a:p>
              <a:p>
                <a:pPr marL="0" indent="0">
                  <a:spcBef>
                    <a:spcPts val="2400"/>
                  </a:spcBef>
                  <a:buNone/>
                </a:pPr>
                <a:r>
                  <a:rPr lang="en-US" sz="2000" b="1" dirty="0" smtClean="0"/>
                  <a:t>Translation</a:t>
                </a:r>
              </a:p>
              <a:p>
                <a:pPr marL="365760">
                  <a:spcBef>
                    <a:spcPts val="0"/>
                  </a:spcBef>
                </a:pPr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Calculated from amino acids, RNA, and ribosome concentrations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𝑣</m:t>
                    </m:r>
                    <m:r>
                      <a:rPr lang="en-US" sz="16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/>
                      </a:rPr>
                      <m:t>di</m:t>
                    </m:r>
                    <m:r>
                      <m:rPr>
                        <m:sty m:val="p"/>
                      </m:rPr>
                      <a:rPr lang="en-US" sz="1600">
                        <a:latin typeface="Cambria Math"/>
                      </a:rPr>
                      <m:t>lution</m:t>
                    </m:r>
                    <m:r>
                      <a:rPr lang="en-US" sz="1600">
                        <a:latin typeface="Cambria Math"/>
                      </a:rPr>
                      <m:t>=</m:t>
                    </m:r>
                    <m:r>
                      <a:rPr lang="en-US" sz="1600" i="1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/>
                              </a:rPr>
                              <m:t>cell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</a:rPr>
                          <m:t>Protein</m:t>
                        </m:r>
                      </m:e>
                    </m:d>
                    <m:r>
                      <a:rPr lang="en-US" sz="16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max</m:t>
                        </m:r>
                      </m:sub>
                    </m:sSub>
                    <m:func>
                      <m:funcPr>
                        <m:ctrlPr>
                          <a:rPr lang="en-US" sz="1600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/>
                                  </a:rPr>
                                  <m:t>[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𝐴𝐴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]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/>
                                  </a:rPr>
                                  <m:t>+[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𝐴𝐴</m:t>
                                </m:r>
                                <m:r>
                                  <a:rPr lang="en-US" sz="1600" i="1">
                                    <a:latin typeface="Cambria Math"/>
                                  </a:rPr>
                                  <m:t>]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600" b="0" i="1" smtClean="0">
                        <a:latin typeface="Cambria Math"/>
                      </a:rPr>
                      <m:t>[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/>
                      </a:rPr>
                      <m:t>RNA</m:t>
                    </m:r>
                    <m:r>
                      <a:rPr lang="en-US" sz="1600" b="0" i="1" smtClean="0">
                        <a:latin typeface="Cambria Math"/>
                      </a:rPr>
                      <m:t>]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</a:rPr>
                          <m:t>Ribosome</m:t>
                        </m:r>
                      </m:e>
                    </m:d>
                  </m:oMath>
                </a14:m>
                <a:endParaRPr lang="en-US" sz="1600" dirty="0" smtClean="0"/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M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𝐴𝐴</m:t>
                        </m:r>
                      </m:e>
                    </m:d>
                  </m:oMath>
                </a14:m>
                <a:endParaRPr lang="en-US" sz="1600" dirty="0" smtClean="0"/>
              </a:p>
              <a:p>
                <a:pPr marL="0" indent="0">
                  <a:spcBef>
                    <a:spcPts val="2400"/>
                  </a:spcBef>
                  <a:buNone/>
                </a:pPr>
                <a:r>
                  <a:rPr lang="en-US" sz="2000" b="1" dirty="0" smtClean="0"/>
                  <a:t>RNA degradation</a:t>
                </a:r>
              </a:p>
              <a:p>
                <a:pPr marL="365760">
                  <a:spcBef>
                    <a:spcPts val="0"/>
                  </a:spcBef>
                </a:pPr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Characterized by typical RNA half-life</a:t>
                </a:r>
                <a:endParaRPr lang="en-US" sz="1600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/>
                      </a:rPr>
                      <m:t>𝑣</m:t>
                    </m:r>
                    <m:r>
                      <a:rPr lang="en-US" sz="160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max</m:t>
                        </m:r>
                      </m:sub>
                    </m:sSub>
                    <m:f>
                      <m:f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RNA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M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RNA</m:t>
                            </m:r>
                          </m:e>
                        </m: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</a:rPr>
                          <m:t>RNase</m:t>
                        </m:r>
                      </m:e>
                    </m:d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/>
                              </a:rPr>
                              <m:t>RNA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</a:rPr>
                          <m:t>RNA</m:t>
                        </m:r>
                      </m:e>
                    </m:d>
                  </m:oMath>
                </a14:m>
                <a:endParaRPr lang="en-US" sz="1600" dirty="0" smtClean="0"/>
              </a:p>
              <a:p>
                <a:pPr marL="365760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M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RN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𝐴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21" y="1091821"/>
                <a:ext cx="8789158" cy="5431809"/>
              </a:xfrm>
              <a:blipFill rotWithShape="1">
                <a:blip r:embed="rId2"/>
                <a:stretch>
                  <a:fillRect l="-693" t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54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parameters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9456377"/>
              </p:ext>
            </p:extLst>
          </p:nvPr>
        </p:nvGraphicFramePr>
        <p:xfrm>
          <a:off x="457200" y="2230818"/>
          <a:ext cx="82296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Submodel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Vmax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Km (</a:t>
                      </a:r>
                      <a:r>
                        <a:rPr lang="en-US" sz="2400" dirty="0" err="1" smtClean="0"/>
                        <a:t>mM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Metabolism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Given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N/A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Transcription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2.33 × 10</a:t>
                      </a:r>
                      <a:r>
                        <a:rPr lang="en-US" sz="2400" baseline="30000" dirty="0" smtClean="0"/>
                        <a:t>-4</a:t>
                      </a:r>
                      <a:r>
                        <a:rPr lang="en-US" sz="2400" baseline="0" dirty="0" smtClean="0"/>
                        <a:t> s</a:t>
                      </a:r>
                      <a:r>
                        <a:rPr lang="en-US" sz="2400" baseline="30000" dirty="0" smtClean="0"/>
                        <a:t>-1</a:t>
                      </a:r>
                      <a:endParaRPr lang="en-US" sz="24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1.00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Translation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2.66 × 10</a:t>
                      </a:r>
                      <a:r>
                        <a:rPr lang="en-US" sz="2400" baseline="30000" dirty="0" smtClean="0"/>
                        <a:t>2</a:t>
                      </a:r>
                      <a:r>
                        <a:rPr lang="en-US" sz="2400" baseline="0" dirty="0" smtClean="0"/>
                        <a:t> M</a:t>
                      </a:r>
                      <a:r>
                        <a:rPr lang="en-US" sz="2400" baseline="30000" dirty="0" smtClean="0"/>
                        <a:t>-1</a:t>
                      </a:r>
                      <a:r>
                        <a:rPr lang="en-US" sz="2400" baseline="0" dirty="0" smtClean="0"/>
                        <a:t> s</a:t>
                      </a:r>
                      <a:r>
                        <a:rPr lang="en-US" sz="2400" baseline="30000" dirty="0" smtClean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5.00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RNA degradation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2.31 × 10</a:t>
                      </a:r>
                      <a:r>
                        <a:rPr lang="en-US" sz="2400" baseline="30000" dirty="0" smtClean="0"/>
                        <a:t>-4</a:t>
                      </a:r>
                      <a:r>
                        <a:rPr lang="en-US" sz="2400" baseline="0" dirty="0" smtClean="0"/>
                        <a:t> s</a:t>
                      </a:r>
                      <a:r>
                        <a:rPr lang="en-US" sz="2400" baseline="30000" dirty="0" smtClean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1.81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× 10</a:t>
                      </a:r>
                      <a:r>
                        <a:rPr lang="en-US" sz="2400" baseline="30000" dirty="0" smtClean="0"/>
                        <a:t>-4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13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Metabolism production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5301003"/>
              </p:ext>
            </p:extLst>
          </p:nvPr>
        </p:nvGraphicFramePr>
        <p:xfrm>
          <a:off x="379412" y="900731"/>
          <a:ext cx="8385176" cy="582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294"/>
                <a:gridCol w="2096294"/>
                <a:gridCol w="2096294"/>
                <a:gridCol w="2096294"/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j-lt"/>
                        </a:rPr>
                        <a:t>Metabolite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18288" marR="18288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j-lt"/>
                        </a:rPr>
                        <a:t>Molecules/cell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18288" marR="18288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j-lt"/>
                        </a:rPr>
                        <a:t>Metabolite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18288" marR="18288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j-lt"/>
                        </a:rPr>
                        <a:t>Molecules/cell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18288" marR="18288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ALA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3.42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en-US" sz="20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PHE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2.39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ARG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4.09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3.44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ASN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2.32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4.45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ASP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2.43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THR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3.62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ATP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1.10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TRP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2.22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CTP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1.16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TYR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2.20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CYS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2.23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UTP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1.13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GLN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2.47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VAL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3.38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GLU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2.27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AMP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-1.04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GLY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3.12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CMP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1.10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GTP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1.73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GDP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5.81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H2O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1.52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GMP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1.05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HIS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2.16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4.97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ILE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2.93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PI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4.71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LEU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4.12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PPI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4.38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LYS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2.20 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UMP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1.07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×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" marR="18288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MET</a:t>
                      </a: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2.14 × </a:t>
                      </a:r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2000" b="0" i="0" u="none" strike="noStrike" kern="1200" baseline="300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lang="en-U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288" marR="18288" marT="9525" marB="0" anchor="b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18288" marR="18288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18288" marR="1828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7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Exercise 3: Multi-algorithm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5381"/>
            <a:ext cx="8229600" cy="3459119"/>
          </a:xfrm>
        </p:spPr>
        <p:txBody>
          <a:bodyPr>
            <a:no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800" b="1" dirty="0"/>
              <a:t>Goal</a:t>
            </a:r>
          </a:p>
          <a:p>
            <a:pPr marL="365760"/>
            <a:r>
              <a:rPr lang="en-US" sz="2400" dirty="0" smtClean="0"/>
              <a:t>Learn how to simulate multi-algorithm models by </a:t>
            </a:r>
            <a:endParaRPr lang="en-US" sz="2400" dirty="0"/>
          </a:p>
          <a:p>
            <a:pPr marL="731520" lvl="1"/>
            <a:r>
              <a:rPr lang="en-US" sz="2400" dirty="0" smtClean="0"/>
              <a:t>Implementing a simulator for FBA and SSA</a:t>
            </a:r>
            <a:endParaRPr lang="en-US" sz="2400" dirty="0"/>
          </a:p>
          <a:p>
            <a:pPr marL="0" indent="0">
              <a:spcBef>
                <a:spcPts val="2400"/>
              </a:spcBef>
              <a:buNone/>
            </a:pPr>
            <a:r>
              <a:rPr lang="en-US" sz="2800" b="1" dirty="0" smtClean="0"/>
              <a:t>Approach</a:t>
            </a:r>
            <a:endParaRPr lang="en-US" sz="2800" b="1" dirty="0"/>
          </a:p>
          <a:p>
            <a:pPr marL="365760"/>
            <a:r>
              <a:rPr lang="en-US" sz="2400" dirty="0" smtClean="0"/>
              <a:t>Combine non-metabolic submodels into a single </a:t>
            </a:r>
            <a:r>
              <a:rPr lang="en-US" sz="2400" dirty="0" err="1" smtClean="0"/>
              <a:t>submodel</a:t>
            </a:r>
            <a:endParaRPr lang="en-US" sz="2400" dirty="0" smtClean="0"/>
          </a:p>
          <a:p>
            <a:pPr marL="365760"/>
            <a:r>
              <a:rPr lang="en-US" sz="2400" dirty="0" smtClean="0"/>
              <a:t>Synchronize state between FBA and SSA models</a:t>
            </a:r>
          </a:p>
          <a:p>
            <a:pPr marL="365760"/>
            <a:r>
              <a:rPr lang="en-US" sz="2400" dirty="0" smtClean="0"/>
              <a:t>Use SSA and FBA and simulate the combined model</a:t>
            </a:r>
          </a:p>
        </p:txBody>
      </p:sp>
    </p:spTree>
    <p:extLst>
      <p:ext uri="{BB962C8B-B14F-4D97-AF65-F5344CB8AC3E}">
        <p14:creationId xmlns:p14="http://schemas.microsoft.com/office/powerpoint/2010/main" val="27042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Psuedocode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076" y="1040528"/>
            <a:ext cx="8481848" cy="550216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Initialize state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for t = 0; t &lt; </a:t>
            </a:r>
            <a:r>
              <a:rPr lang="en-US" sz="2400" dirty="0" err="1" smtClean="0"/>
              <a:t>tMax</a:t>
            </a:r>
            <a:r>
              <a:rPr lang="en-US" sz="2400" dirty="0" smtClean="0"/>
              <a:t>; t+= </a:t>
            </a:r>
            <a:r>
              <a:rPr lang="en-US" sz="2400" dirty="0" err="1" smtClean="0"/>
              <a:t>dt</a:t>
            </a:r>
            <a:endParaRPr lang="en-US" sz="2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	Simulate SSA submodels for </a:t>
            </a:r>
            <a:r>
              <a:rPr lang="en-US" sz="2400" dirty="0" err="1" smtClean="0"/>
              <a:t>dt</a:t>
            </a:r>
            <a:endParaRPr lang="en-US" sz="2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t2=t</a:t>
            </a:r>
          </a:p>
          <a:p>
            <a:pPr marL="1371600" indent="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Calculate SSA reaction rates</a:t>
            </a:r>
          </a:p>
          <a:p>
            <a:pPr marL="1371600" indent="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Calculate time to next SSA reaction</a:t>
            </a:r>
          </a:p>
          <a:p>
            <a:pPr marL="1371600" indent="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dt2 = exponential(sum(rates))</a:t>
            </a:r>
          </a:p>
          <a:p>
            <a:pPr marL="1371600" indent="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Calculate next SSA reaction:</a:t>
            </a:r>
          </a:p>
          <a:p>
            <a:pPr marL="1371600" indent="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	multinomial(rates)</a:t>
            </a:r>
          </a:p>
          <a:p>
            <a:pPr marL="1371600" indent="0">
              <a:spcBef>
                <a:spcPts val="0"/>
              </a:spcBef>
              <a:buNone/>
            </a:pPr>
            <a:r>
              <a:rPr lang="en-US" sz="2400" dirty="0"/>
              <a:t>	</a:t>
            </a:r>
            <a:r>
              <a:rPr lang="en-US" sz="2400" dirty="0" smtClean="0"/>
              <a:t>Update time: t2 = t2 + dt2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Update state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	Simulate FBA </a:t>
            </a:r>
            <a:r>
              <a:rPr lang="en-US" sz="2400" dirty="0" err="1" smtClean="0"/>
              <a:t>submodel</a:t>
            </a:r>
            <a:r>
              <a:rPr lang="en-US" sz="2400" dirty="0"/>
              <a:t>	</a:t>
            </a:r>
            <a:endParaRPr lang="en-US" sz="2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		Calculate growth rate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Update state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740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6325"/>
            <a:ext cx="8229600" cy="4012324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800" dirty="0" smtClean="0"/>
              <a:t>Represent multiple pathways with different structures and dynamics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Represent well- and poorly-characterized pathways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Integrate heterogeneous data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Train models from incomplete and noisy data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Integrate molecular information over many orders of length and time</a:t>
            </a:r>
          </a:p>
        </p:txBody>
      </p:sp>
    </p:spTree>
    <p:extLst>
      <p:ext uri="{BB962C8B-B14F-4D97-AF65-F5344CB8AC3E}">
        <p14:creationId xmlns:p14="http://schemas.microsoft.com/office/powerpoint/2010/main" val="358753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</a:t>
            </a:r>
            <a:r>
              <a:rPr lang="en-US" dirty="0"/>
              <a:t>4</a:t>
            </a:r>
            <a:r>
              <a:rPr lang="en-US" dirty="0" smtClean="0"/>
              <a:t>: Testing submodels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8313"/>
            <a:ext cx="8229600" cy="4798708"/>
          </a:xfrm>
        </p:spPr>
        <p:txBody>
          <a:bodyPr anchor="t">
            <a:no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800" b="1" dirty="0" smtClean="0"/>
              <a:t>Goal</a:t>
            </a:r>
          </a:p>
          <a:p>
            <a:pPr marL="365760"/>
            <a:r>
              <a:rPr lang="en-US" sz="2400" dirty="0" smtClean="0"/>
              <a:t>Learn how to test individual submodels so that submodels can be developed separately by</a:t>
            </a:r>
          </a:p>
          <a:p>
            <a:pPr marL="731520" lvl="1"/>
            <a:r>
              <a:rPr lang="en-US" sz="2400" dirty="0" smtClean="0"/>
              <a:t>Testing metabolism </a:t>
            </a:r>
            <a:r>
              <a:rPr lang="en-US" sz="2400" dirty="0" err="1" smtClean="0"/>
              <a:t>submodel</a:t>
            </a:r>
            <a:r>
              <a:rPr lang="en-US" sz="2400" dirty="0" smtClean="0"/>
              <a:t> in a meaningful way </a:t>
            </a:r>
            <a:r>
              <a:rPr lang="en-US" sz="2400" u="sng" dirty="0" smtClean="0"/>
              <a:t>without</a:t>
            </a:r>
            <a:r>
              <a:rPr lang="en-US" sz="2400" dirty="0" smtClean="0"/>
              <a:t> simulating the other submodels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800" b="1" dirty="0" smtClean="0"/>
              <a:t>Approach</a:t>
            </a:r>
          </a:p>
          <a:p>
            <a:pPr marL="365760"/>
            <a:r>
              <a:rPr lang="en-US" sz="2400" dirty="0" smtClean="0"/>
              <a:t>Simulate metabolism </a:t>
            </a:r>
            <a:r>
              <a:rPr lang="en-US" sz="2400" dirty="0" err="1" smtClean="0"/>
              <a:t>submodel</a:t>
            </a:r>
            <a:r>
              <a:rPr lang="en-US" sz="2400" dirty="0" smtClean="0"/>
              <a:t> coupled with other reduced or “mocked” versions of the other submodels</a:t>
            </a:r>
          </a:p>
          <a:p>
            <a:pPr marL="365760"/>
            <a:r>
              <a:rPr lang="en-US" sz="2400" dirty="0" smtClean="0"/>
              <a:t>The other submodels can be mocked by replacing them with a single </a:t>
            </a:r>
            <a:r>
              <a:rPr lang="en-US" sz="2400" dirty="0" err="1" smtClean="0"/>
              <a:t>pseudoreaction</a:t>
            </a:r>
            <a:r>
              <a:rPr lang="en-US" sz="2400" dirty="0" smtClean="0"/>
              <a:t> with represents their net effect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972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1250"/>
            <a:ext cx="8229600" cy="4997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Calculate net transcription, translation, RNA degradation reactions</a:t>
            </a:r>
          </a:p>
          <a:p>
            <a:pPr marL="0" indent="0">
              <a:buNone/>
            </a:pPr>
            <a:r>
              <a:rPr lang="en-US" sz="2800" dirty="0" smtClean="0"/>
              <a:t>Initialize state</a:t>
            </a:r>
          </a:p>
          <a:p>
            <a:pPr marL="0" indent="0">
              <a:buNone/>
            </a:pPr>
            <a:r>
              <a:rPr lang="en-US" sz="2800" dirty="0"/>
              <a:t>t</a:t>
            </a:r>
            <a:r>
              <a:rPr lang="en-US" sz="2800" dirty="0" smtClean="0"/>
              <a:t> = 0</a:t>
            </a:r>
          </a:p>
          <a:p>
            <a:pPr marL="0" indent="0">
              <a:buNone/>
            </a:pPr>
            <a:r>
              <a:rPr lang="en-US" sz="2800" dirty="0" smtClean="0"/>
              <a:t>while t &lt; </a:t>
            </a:r>
            <a:r>
              <a:rPr lang="en-US" sz="2800" dirty="0" err="1" smtClean="0"/>
              <a:t>tMax</a:t>
            </a:r>
            <a:endParaRPr lang="en-US" sz="2800" dirty="0" smtClean="0"/>
          </a:p>
          <a:p>
            <a:pPr marL="457200" indent="-457200">
              <a:buNone/>
            </a:pPr>
            <a:r>
              <a:rPr lang="en-US" sz="2800" dirty="0"/>
              <a:t>	</a:t>
            </a:r>
            <a:r>
              <a:rPr lang="en-US" sz="2800" dirty="0" smtClean="0"/>
              <a:t>Calculate growth and fluxes</a:t>
            </a:r>
          </a:p>
          <a:p>
            <a:pPr marL="457200" indent="-457200">
              <a:buNone/>
            </a:pPr>
            <a:r>
              <a:rPr lang="en-US" sz="2800" dirty="0"/>
              <a:t>	</a:t>
            </a:r>
            <a:r>
              <a:rPr lang="en-US" sz="2800" dirty="0" smtClean="0"/>
              <a:t>Update state</a:t>
            </a:r>
          </a:p>
          <a:p>
            <a:pPr marL="457200" indent="-457200">
              <a:buNone/>
            </a:pPr>
            <a:r>
              <a:rPr lang="en-US" sz="2800" dirty="0"/>
              <a:t>	</a:t>
            </a:r>
            <a:r>
              <a:rPr lang="en-US" sz="2800" dirty="0" smtClean="0"/>
              <a:t>Update sate by growth * net transcription, translation, RNA degradation reactions</a:t>
            </a:r>
          </a:p>
          <a:p>
            <a:pPr marL="457200" indent="-457200">
              <a:buNone/>
            </a:pPr>
            <a:r>
              <a:rPr lang="en-US" sz="2800" dirty="0"/>
              <a:t>	</a:t>
            </a:r>
            <a:r>
              <a:rPr lang="en-US" sz="2800" dirty="0" smtClean="0"/>
              <a:t>Update time: t=</a:t>
            </a:r>
            <a:r>
              <a:rPr lang="en-US" sz="2800" dirty="0" err="1" smtClean="0"/>
              <a:t>t+dt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1693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smtClean="0"/>
              <a:t>5: </a:t>
            </a:r>
            <a:r>
              <a:rPr lang="en-US" dirty="0"/>
              <a:t>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952" y="995943"/>
            <a:ext cx="8481848" cy="5735936"/>
          </a:xfrm>
        </p:spPr>
        <p:txBody>
          <a:bodyPr>
            <a:noAutofit/>
          </a:bodyPr>
          <a:lstStyle/>
          <a:p>
            <a:pPr marL="365760">
              <a:spcBef>
                <a:spcPts val="2400"/>
              </a:spcBef>
            </a:pPr>
            <a:r>
              <a:rPr lang="en-US" sz="2800" dirty="0"/>
              <a:t>Learn and reinforce best WC modeling practices by</a:t>
            </a:r>
          </a:p>
          <a:p>
            <a:pPr marL="731520" lvl="1"/>
            <a:r>
              <a:rPr lang="en-US" sz="2400" dirty="0" smtClean="0"/>
              <a:t>Annotating model with cross references</a:t>
            </a:r>
          </a:p>
          <a:p>
            <a:pPr marL="731520" lvl="1"/>
            <a:r>
              <a:rPr lang="en-US" sz="2400" dirty="0" smtClean="0"/>
              <a:t>Calculating chemical formulae, molecular weights from structures</a:t>
            </a:r>
          </a:p>
          <a:p>
            <a:pPr marL="731520" lvl="1"/>
            <a:r>
              <a:rPr lang="en-US" sz="2400" dirty="0"/>
              <a:t>Testing </a:t>
            </a:r>
            <a:r>
              <a:rPr lang="en-US" sz="2400" dirty="0" smtClean="0"/>
              <a:t>model</a:t>
            </a:r>
            <a:endParaRPr lang="en-US" sz="2400" dirty="0"/>
          </a:p>
          <a:p>
            <a:pPr marL="365760">
              <a:spcBef>
                <a:spcPts val="2400"/>
              </a:spcBef>
            </a:pPr>
            <a:r>
              <a:rPr lang="en-US" sz="2800" dirty="0"/>
              <a:t>Use </a:t>
            </a:r>
            <a:r>
              <a:rPr lang="en-US" sz="2800" dirty="0" err="1"/>
              <a:t>ChEBI</a:t>
            </a:r>
            <a:r>
              <a:rPr lang="en-US" sz="2800" dirty="0"/>
              <a:t>, Enzyme, NCBI, and </a:t>
            </a:r>
            <a:r>
              <a:rPr lang="en-US" sz="2800" dirty="0" err="1"/>
              <a:t>UniProt</a:t>
            </a:r>
            <a:r>
              <a:rPr lang="en-US" sz="2800" dirty="0"/>
              <a:t> to annotate species and </a:t>
            </a:r>
            <a:r>
              <a:rPr lang="en-US" sz="2800" dirty="0" smtClean="0"/>
              <a:t>reactions</a:t>
            </a:r>
          </a:p>
          <a:p>
            <a:pPr marL="365760">
              <a:spcBef>
                <a:spcPts val="2400"/>
              </a:spcBef>
            </a:pPr>
            <a:r>
              <a:rPr lang="en-US" sz="2800" dirty="0" smtClean="0"/>
              <a:t>Use </a:t>
            </a:r>
            <a:r>
              <a:rPr lang="en-US" sz="2800" dirty="0" err="1" smtClean="0"/>
              <a:t>ChEBI</a:t>
            </a:r>
            <a:r>
              <a:rPr lang="en-US" sz="2800" dirty="0" smtClean="0"/>
              <a:t> to annotate metabolite structures</a:t>
            </a:r>
            <a:endParaRPr lang="en-US" sz="2800" dirty="0"/>
          </a:p>
          <a:p>
            <a:pPr marL="365760" lvl="1" indent="-182880">
              <a:spcBef>
                <a:spcPts val="2400"/>
              </a:spcBef>
              <a:buFont typeface="Arial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mcule</a:t>
            </a:r>
            <a:r>
              <a:rPr lang="en-US" dirty="0"/>
              <a:t> to calculate chemical formulae, molecular </a:t>
            </a:r>
            <a:r>
              <a:rPr lang="en-US" dirty="0" smtClean="0"/>
              <a:t>weights, charges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6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4645329"/>
              </p:ext>
            </p:extLst>
          </p:nvPr>
        </p:nvGraphicFramePr>
        <p:xfrm>
          <a:off x="3326522" y="1155446"/>
          <a:ext cx="5549462" cy="512064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2202815"/>
                <a:gridCol w="3346647"/>
              </a:tblGrid>
              <a:tr h="436820">
                <a:tc>
                  <a:txBody>
                    <a:bodyPr/>
                    <a:lstStyle/>
                    <a:p>
                      <a:pPr algn="r"/>
                      <a:r>
                        <a:rPr lang="en-US" sz="2100" dirty="0" smtClean="0">
                          <a:solidFill>
                            <a:schemeClr val="tx1"/>
                          </a:solidFill>
                        </a:rPr>
                        <a:t>Definition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Represent well- and poorly-characterized pathways</a:t>
                      </a:r>
                      <a:endParaRPr lang="en-US" sz="2100" dirty="0"/>
                    </a:p>
                  </a:txBody>
                  <a:tcPr marR="0">
                    <a:noFill/>
                  </a:tcPr>
                </a:tc>
              </a:tr>
              <a:tr h="436820">
                <a:tc>
                  <a:txBody>
                    <a:bodyPr/>
                    <a:lstStyle/>
                    <a:p>
                      <a:pPr algn="r"/>
                      <a:r>
                        <a:rPr lang="en-US" sz="2100" dirty="0" smtClean="0">
                          <a:solidFill>
                            <a:schemeClr val="tx1"/>
                          </a:solidFill>
                        </a:rPr>
                        <a:t>Motivation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Represent well- and poorly-characterized pathways</a:t>
                      </a:r>
                      <a:endParaRPr lang="en-US" sz="2100" dirty="0"/>
                    </a:p>
                  </a:txBody>
                  <a:tcPr marR="0">
                    <a:noFill/>
                  </a:tcPr>
                </a:tc>
              </a:tr>
              <a:tr h="436820">
                <a:tc>
                  <a:txBody>
                    <a:bodyPr/>
                    <a:lstStyle/>
                    <a:p>
                      <a:pPr algn="r"/>
                      <a:r>
                        <a:rPr lang="en-US" sz="2100" dirty="0" smtClean="0">
                          <a:solidFill>
                            <a:schemeClr val="tx1"/>
                          </a:solidFill>
                        </a:rPr>
                        <a:t>Advantages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Enables comprehensive models</a:t>
                      </a:r>
                    </a:p>
                  </a:txBody>
                  <a:tcPr marR="0">
                    <a:noFill/>
                  </a:tcPr>
                </a:tc>
              </a:tr>
              <a:tr h="436820">
                <a:tc>
                  <a:txBody>
                    <a:bodyPr/>
                    <a:lstStyle/>
                    <a:p>
                      <a:pPr algn="r"/>
                      <a:r>
                        <a:rPr lang="en-US" sz="2100" dirty="0" smtClean="0">
                          <a:solidFill>
                            <a:schemeClr val="tx1"/>
                          </a:solidFill>
                        </a:rPr>
                        <a:t>Disadvantages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Complex, few methods and tools</a:t>
                      </a:r>
                      <a:endParaRPr lang="en-US" sz="2100" dirty="0"/>
                    </a:p>
                  </a:txBody>
                  <a:tcPr marR="0">
                    <a:noFill/>
                  </a:tcPr>
                </a:tc>
              </a:tr>
              <a:tr h="436820">
                <a:tc>
                  <a:txBody>
                    <a:bodyPr/>
                    <a:lstStyle/>
                    <a:p>
                      <a:pPr algn="r"/>
                      <a:r>
                        <a:rPr lang="en-US" sz="2100" dirty="0" smtClean="0">
                          <a:solidFill>
                            <a:schemeClr val="tx1"/>
                          </a:solidFill>
                        </a:rPr>
                        <a:t>Construction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Map submodels onto common state</a:t>
                      </a:r>
                      <a:endParaRPr lang="en-US" sz="2100" dirty="0"/>
                    </a:p>
                  </a:txBody>
                  <a:tcPr marR="0">
                    <a:noFill/>
                  </a:tcPr>
                </a:tc>
              </a:tr>
              <a:tr h="436820">
                <a:tc>
                  <a:txBody>
                    <a:bodyPr/>
                    <a:lstStyle/>
                    <a:p>
                      <a:pPr algn="r"/>
                      <a:r>
                        <a:rPr lang="en-US" sz="2100" dirty="0" smtClean="0">
                          <a:solidFill>
                            <a:schemeClr val="tx1"/>
                          </a:solidFill>
                        </a:rPr>
                        <a:t>Simulation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Concurrently integrating submodels</a:t>
                      </a:r>
                      <a:endParaRPr lang="en-US" sz="2100" dirty="0"/>
                    </a:p>
                  </a:txBody>
                  <a:tcPr marR="0">
                    <a:noFill/>
                  </a:tcPr>
                </a:tc>
              </a:tr>
              <a:tr h="436820">
                <a:tc>
                  <a:txBody>
                    <a:bodyPr/>
                    <a:lstStyle/>
                    <a:p>
                      <a:pPr algn="r"/>
                      <a:r>
                        <a:rPr lang="en-US" sz="2100" dirty="0" smtClean="0">
                          <a:solidFill>
                            <a:schemeClr val="tx1"/>
                          </a:solidFill>
                        </a:rPr>
                        <a:t>Outlook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Research needed to develop simulation algorithms</a:t>
                      </a:r>
                      <a:endParaRPr lang="en-US" sz="2100" dirty="0"/>
                    </a:p>
                  </a:txBody>
                  <a:tcPr marR="0">
                    <a:noFill/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205082" y="1920920"/>
            <a:ext cx="2932259" cy="3507777"/>
            <a:chOff x="194558" y="964605"/>
            <a:chExt cx="4958467" cy="5858377"/>
          </a:xfrm>
        </p:grpSpPr>
        <p:grpSp>
          <p:nvGrpSpPr>
            <p:cNvPr id="6" name="Group 5"/>
            <p:cNvGrpSpPr/>
            <p:nvPr/>
          </p:nvGrpSpPr>
          <p:grpSpPr>
            <a:xfrm>
              <a:off x="245359" y="964605"/>
              <a:ext cx="2026481" cy="5285592"/>
              <a:chOff x="7696201" y="3334236"/>
              <a:chExt cx="808560" cy="2108934"/>
            </a:xfrm>
          </p:grpSpPr>
          <p:sp>
            <p:nvSpPr>
              <p:cNvPr id="59" name="Arc 18"/>
              <p:cNvSpPr/>
              <p:nvPr/>
            </p:nvSpPr>
            <p:spPr>
              <a:xfrm rot="16200000">
                <a:off x="7897890" y="3132547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703213" y="3719591"/>
                <a:ext cx="801548" cy="1359728"/>
              </a:xfrm>
              <a:prstGeom prst="rect">
                <a:avLst/>
              </a:pr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61" name="Arc 18"/>
              <p:cNvSpPr/>
              <p:nvPr/>
            </p:nvSpPr>
            <p:spPr>
              <a:xfrm rot="5400000">
                <a:off x="7897890" y="4836299"/>
                <a:ext cx="405182" cy="808560"/>
              </a:xfrm>
              <a:custGeom>
                <a:avLst/>
                <a:gdLst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4" fmla="*/ 1219200 w 2438400"/>
                  <a:gd name="connsiteY4" fmla="*/ 1219200 h 2438400"/>
                  <a:gd name="connsiteX5" fmla="*/ 1219200 w 2438400"/>
                  <a:gd name="connsiteY5" fmla="*/ 0 h 2438400"/>
                  <a:gd name="connsiteX0" fmla="*/ 1219200 w 2438400"/>
                  <a:gd name="connsiteY0" fmla="*/ 0 h 2438400"/>
                  <a:gd name="connsiteX1" fmla="*/ 2275511 w 2438400"/>
                  <a:gd name="connsiteY1" fmla="*/ 610384 h 2438400"/>
                  <a:gd name="connsiteX2" fmla="*/ 2274152 w 2438400"/>
                  <a:gd name="connsiteY2" fmla="*/ 1830367 h 2438400"/>
                  <a:gd name="connsiteX3" fmla="*/ 1216484 w 2438400"/>
                  <a:gd name="connsiteY3" fmla="*/ 2438396 h 2438400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317349 w 1221916"/>
                  <a:gd name="connsiteY4" fmla="*/ 314632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  <a:gd name="connsiteX4" fmla="*/ 2716 w 1221916"/>
                  <a:gd name="connsiteY4" fmla="*/ 1219200 h 2438399"/>
                  <a:gd name="connsiteX5" fmla="*/ 2716 w 1221916"/>
                  <a:gd name="connsiteY5" fmla="*/ 0 h 2438399"/>
                  <a:gd name="connsiteX0" fmla="*/ 2716 w 1221916"/>
                  <a:gd name="connsiteY0" fmla="*/ 0 h 2438399"/>
                  <a:gd name="connsiteX1" fmla="*/ 1059027 w 1221916"/>
                  <a:gd name="connsiteY1" fmla="*/ 610384 h 2438399"/>
                  <a:gd name="connsiteX2" fmla="*/ 1057668 w 1221916"/>
                  <a:gd name="connsiteY2" fmla="*/ 1830367 h 2438399"/>
                  <a:gd name="connsiteX3" fmla="*/ 0 w 1221916"/>
                  <a:gd name="connsiteY3" fmla="*/ 2438396 h 243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916" h="2438399" stroke="0" extrusionOk="0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  <a:cubicBezTo>
                      <a:pt x="905" y="2031997"/>
                      <a:pt x="1811" y="1625599"/>
                      <a:pt x="2716" y="1219200"/>
                    </a:cubicBezTo>
                    <a:lnTo>
                      <a:pt x="2716" y="0"/>
                    </a:lnTo>
                    <a:close/>
                  </a:path>
                  <a:path w="1221916" h="2438399" fill="none">
                    <a:moveTo>
                      <a:pt x="2716" y="0"/>
                    </a:moveTo>
                    <a:cubicBezTo>
                      <a:pt x="438618" y="0"/>
                      <a:pt x="841356" y="232721"/>
                      <a:pt x="1059027" y="610384"/>
                    </a:cubicBezTo>
                    <a:cubicBezTo>
                      <a:pt x="1276697" y="988048"/>
                      <a:pt x="1276179" y="1453189"/>
                      <a:pt x="1057668" y="1830367"/>
                    </a:cubicBezTo>
                    <a:cubicBezTo>
                      <a:pt x="839157" y="2207545"/>
                      <a:pt x="435901" y="2439367"/>
                      <a:pt x="0" y="2438396"/>
                    </a:cubicBezTo>
                  </a:path>
                </a:pathLst>
              </a:custGeom>
              <a:gradFill>
                <a:gsLst>
                  <a:gs pos="25000">
                    <a:srgbClr val="00ADEF"/>
                  </a:gs>
                  <a:gs pos="95000">
                    <a:schemeClr val="accent3">
                      <a:lumMod val="40000"/>
                      <a:lumOff val="60000"/>
                    </a:schemeClr>
                  </a:gs>
                </a:gsLst>
                <a:lin ang="16200000" scaled="0"/>
              </a:gra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cxnSp>
            <p:nvCxnSpPr>
              <p:cNvPr id="62" name="Straight Connector 61"/>
              <p:cNvCxnSpPr>
                <a:endCxn id="61" idx="3"/>
              </p:cNvCxnSpPr>
              <p:nvPr/>
            </p:nvCxnSpPr>
            <p:spPr>
              <a:xfrm>
                <a:off x="7696202" y="3739418"/>
                <a:ext cx="0" cy="129857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endCxn id="61" idx="0"/>
              </p:cNvCxnSpPr>
              <p:nvPr/>
            </p:nvCxnSpPr>
            <p:spPr>
              <a:xfrm>
                <a:off x="8504761" y="3744040"/>
                <a:ext cx="0" cy="12948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ounded Rectangle 54"/>
            <p:cNvSpPr/>
            <p:nvPr/>
          </p:nvSpPr>
          <p:spPr>
            <a:xfrm>
              <a:off x="369673" y="1485923"/>
              <a:ext cx="1736983" cy="693846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69673" y="2337777"/>
              <a:ext cx="1736983" cy="693846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74780" y="3232875"/>
              <a:ext cx="1736983" cy="693846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378649" y="4148460"/>
              <a:ext cx="1736983" cy="693846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69673" y="4991672"/>
              <a:ext cx="1736983" cy="693844"/>
            </a:xfrm>
            <a:prstGeom prst="roundRect">
              <a:avLst/>
            </a:prstGeom>
            <a:solidFill>
              <a:schemeClr val="bg1">
                <a:lumMod val="95000"/>
                <a:alpha val="5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4558" y="6257559"/>
              <a:ext cx="2157299" cy="56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Submodels</a:t>
              </a:r>
              <a:endParaRPr lang="en-US" sz="16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98758" y="6257559"/>
              <a:ext cx="1539076" cy="56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States</a:t>
              </a:r>
              <a:endParaRPr lang="en-US" sz="1600" b="1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061556" y="1023636"/>
              <a:ext cx="2091469" cy="5167531"/>
              <a:chOff x="533400" y="960121"/>
              <a:chExt cx="3200399" cy="5440680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533400" y="960121"/>
                <a:ext cx="3200399" cy="5440680"/>
              </a:xfrm>
              <a:prstGeom prst="roundRect">
                <a:avLst>
                  <a:gd name="adj" fmla="val 4352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647699" y="1112520"/>
                <a:ext cx="2971800" cy="731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647699" y="1993392"/>
                <a:ext cx="2971800" cy="731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647699" y="5516880"/>
                <a:ext cx="2971800" cy="731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647699" y="2874264"/>
                <a:ext cx="2971800" cy="731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647699" y="3755136"/>
                <a:ext cx="2971800" cy="731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647699" y="4636008"/>
                <a:ext cx="2971800" cy="73152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106656" y="1832844"/>
              <a:ext cx="1029595" cy="3564100"/>
              <a:chOff x="1429770" y="2040906"/>
              <a:chExt cx="1262221" cy="4369402"/>
            </a:xfrm>
          </p:grpSpPr>
          <p:cxnSp>
            <p:nvCxnSpPr>
              <p:cNvPr id="17" name="Straight Connector 16"/>
              <p:cNvCxnSpPr>
                <a:stCxn id="55" idx="3"/>
                <a:endCxn id="29" idx="1"/>
              </p:cNvCxnSpPr>
              <p:nvPr/>
            </p:nvCxnSpPr>
            <p:spPr>
              <a:xfrm>
                <a:off x="1429770" y="2040906"/>
                <a:ext cx="1262221" cy="636984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51" idx="3"/>
                <a:endCxn id="29" idx="1"/>
              </p:cNvCxnSpPr>
              <p:nvPr/>
            </p:nvCxnSpPr>
            <p:spPr>
              <a:xfrm flipV="1">
                <a:off x="1429770" y="2677890"/>
                <a:ext cx="1262221" cy="40734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endCxn id="35" idx="1"/>
              </p:cNvCxnSpPr>
              <p:nvPr/>
            </p:nvCxnSpPr>
            <p:spPr>
              <a:xfrm>
                <a:off x="1480396" y="4562079"/>
                <a:ext cx="1211593" cy="167186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endCxn id="29" idx="1"/>
              </p:cNvCxnSpPr>
              <p:nvPr/>
            </p:nvCxnSpPr>
            <p:spPr>
              <a:xfrm flipV="1">
                <a:off x="1518729" y="2677890"/>
                <a:ext cx="1173262" cy="2651434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endCxn id="29" idx="1"/>
              </p:cNvCxnSpPr>
              <p:nvPr/>
            </p:nvCxnSpPr>
            <p:spPr>
              <a:xfrm flipV="1">
                <a:off x="1429770" y="2677890"/>
                <a:ext cx="1262221" cy="3732418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endCxn id="33" idx="1"/>
              </p:cNvCxnSpPr>
              <p:nvPr/>
            </p:nvCxnSpPr>
            <p:spPr>
              <a:xfrm flipV="1">
                <a:off x="1480396" y="3703577"/>
                <a:ext cx="1211595" cy="858502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endCxn id="35" idx="1"/>
              </p:cNvCxnSpPr>
              <p:nvPr/>
            </p:nvCxnSpPr>
            <p:spPr>
              <a:xfrm flipV="1">
                <a:off x="1429770" y="4729263"/>
                <a:ext cx="1262221" cy="168104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endCxn id="33" idx="1"/>
              </p:cNvCxnSpPr>
              <p:nvPr/>
            </p:nvCxnSpPr>
            <p:spPr>
              <a:xfrm flipV="1">
                <a:off x="1518729" y="3703577"/>
                <a:ext cx="1173262" cy="1625747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29" idx="1"/>
              </p:cNvCxnSpPr>
              <p:nvPr/>
            </p:nvCxnSpPr>
            <p:spPr>
              <a:xfrm flipV="1">
                <a:off x="1480396" y="2677890"/>
                <a:ext cx="1211595" cy="1884189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7686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5943340"/>
            <a:ext cx="9144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7" y="6034780"/>
            <a:ext cx="697964" cy="694944"/>
          </a:xfrm>
          <a:prstGeom prst="rect">
            <a:avLst/>
          </a:prstGeom>
        </p:spPr>
      </p:pic>
      <p:pic>
        <p:nvPicPr>
          <p:cNvPr id="4098" name="Picture 2" descr="C:\Users\jonrkarr\Google Drive\presentations\presentation_2014_02_26_wholecell_ibm\images\JSMF logo.png"/>
          <p:cNvPicPr>
            <a:picLocks noChangeAspect="1" noChangeArrowheads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06000" y="6034780"/>
            <a:ext cx="1135529" cy="69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jonrkarr\Google Drive\Mt Sinai\logos\Sinai - horizontal - bla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828" y="6034780"/>
            <a:ext cx="2081403" cy="69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jonrkarr\Google Drive\web\school2016\logos\erasynbio.png"/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538" y="6034780"/>
            <a:ext cx="3439162" cy="69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Users\jonrkarr\Google Drive\Karr Lab\presentations\presentation_2016_04_03_summer_school\images\nih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51" y="6037003"/>
            <a:ext cx="1108387" cy="69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57200" y="2609194"/>
            <a:ext cx="8229600" cy="122182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MU Bright" pitchFamily="2" charset="0"/>
                <a:ea typeface="CMU Bright" pitchFamily="2" charset="0"/>
                <a:cs typeface="CMU Bright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Yin </a:t>
            </a:r>
            <a:r>
              <a:rPr lang="en-US" dirty="0" err="1" smtClean="0"/>
              <a:t>Hoon</a:t>
            </a:r>
            <a:r>
              <a:rPr lang="en-US" dirty="0" smtClean="0"/>
              <a:t> Chew, Mount Sinai</a:t>
            </a:r>
          </a:p>
          <a:p>
            <a:pPr marL="0" indent="0" algn="ctr">
              <a:buNone/>
            </a:pPr>
            <a:r>
              <a:rPr lang="en-US" dirty="0" smtClean="0"/>
              <a:t>Javier Carrera, Stanford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35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09638" y="2800350"/>
            <a:ext cx="7324725" cy="1257300"/>
          </a:xfrm>
        </p:spPr>
        <p:txBody>
          <a:bodyPr>
            <a:noAutofit/>
          </a:bodyPr>
          <a:lstStyle/>
          <a:p>
            <a:pPr marL="0" indent="0" algn="ctr">
              <a:spcBef>
                <a:spcPts val="2400"/>
              </a:spcBef>
              <a:buNone/>
            </a:pPr>
            <a:r>
              <a:rPr lang="en-US" sz="2800" dirty="0" smtClean="0"/>
              <a:t>We’re very interested in improving the course</a:t>
            </a:r>
          </a:p>
          <a:p>
            <a:pPr marL="0" indent="0" algn="ctr">
              <a:spcBef>
                <a:spcPts val="2400"/>
              </a:spcBef>
              <a:buNone/>
            </a:pPr>
            <a:r>
              <a:rPr lang="en-US" sz="2800" b="1" dirty="0" smtClean="0">
                <a:solidFill>
                  <a:schemeClr val="accent3"/>
                </a:solidFill>
              </a:rPr>
              <a:t>Please complete tutorial survey</a:t>
            </a:r>
          </a:p>
        </p:txBody>
      </p:sp>
    </p:spTree>
    <p:extLst>
      <p:ext uri="{BB962C8B-B14F-4D97-AF65-F5344CB8AC3E}">
        <p14:creationId xmlns:p14="http://schemas.microsoft.com/office/powerpoint/2010/main" val="235135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99540" y="1576549"/>
            <a:ext cx="4040188" cy="472198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Data-based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299540" y="2143343"/>
            <a:ext cx="4040188" cy="395128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Based on observed phenotypes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Simpler mathematical formulation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Easier to construct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Limited ability to extrapolate beyond training data</a:t>
            </a:r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865749" y="1576549"/>
            <a:ext cx="4041775" cy="47219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Physics-based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865749" y="2143343"/>
            <a:ext cx="4041775" cy="395128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Based on known biochemistry and biophysics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Complex, non-linear mathematics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Time-consuming to construct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Uses universal physical to extrapolate beyond training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1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Data-based approaches: Bayesian models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11544" y="6397437"/>
            <a:ext cx="1555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 smtClean="0">
                <a:latin typeface="+mj-lt"/>
              </a:rPr>
              <a:t>Friedman, 2004</a:t>
            </a:r>
            <a:endParaRPr lang="en-US" sz="1600" dirty="0">
              <a:latin typeface="+mj-lt"/>
            </a:endParaRPr>
          </a:p>
        </p:txBody>
      </p:sp>
      <p:pic>
        <p:nvPicPr>
          <p:cNvPr id="1028" name="Picture 4" descr="https://d2ufo47lrtsv5s.cloudfront.net/content/sci/303/5659/799/F1.large.jpg?width=800&amp;height=600&amp;carousel=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1" t="7029" r="12584" b="56974"/>
          <a:stretch/>
        </p:blipFill>
        <p:spPr bwMode="auto">
          <a:xfrm>
            <a:off x="822960" y="1563939"/>
            <a:ext cx="749808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17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Phenomenological approaches: FBA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73479" y="6397437"/>
            <a:ext cx="2730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>
                <a:latin typeface="+mj-lt"/>
              </a:rPr>
              <a:t>Chandrasekaran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et </a:t>
            </a:r>
            <a:r>
              <a:rPr lang="en-US" sz="1600" dirty="0" smtClean="0">
                <a:latin typeface="+mj-lt"/>
              </a:rPr>
              <a:t>al., 2010</a:t>
            </a:r>
            <a:endParaRPr lang="en-US" sz="1600" dirty="0">
              <a:latin typeface="+mj-lt"/>
            </a:endParaRPr>
          </a:p>
        </p:txBody>
      </p:sp>
      <p:pic>
        <p:nvPicPr>
          <p:cNvPr id="11" name="Picture 5" descr="C:\Users\jonrkarr\Downloads\journal.pcbi.1000312.g00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" t="-163" r="-2" b="72203"/>
          <a:stretch/>
        </p:blipFill>
        <p:spPr bwMode="auto">
          <a:xfrm>
            <a:off x="228600" y="1751580"/>
            <a:ext cx="8686800" cy="373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55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Phenomenological approaches: PROM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73479" y="6397437"/>
            <a:ext cx="2730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>
                <a:latin typeface="+mj-lt"/>
              </a:rPr>
              <a:t>Chandrasekaran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et </a:t>
            </a:r>
            <a:r>
              <a:rPr lang="en-US" sz="1600" dirty="0" smtClean="0">
                <a:latin typeface="+mj-lt"/>
              </a:rPr>
              <a:t>al., 2010</a:t>
            </a:r>
            <a:endParaRPr lang="en-US" sz="1600" dirty="0">
              <a:latin typeface="+mj-lt"/>
            </a:endParaRPr>
          </a:p>
        </p:txBody>
      </p:sp>
      <p:pic>
        <p:nvPicPr>
          <p:cNvPr id="5" name="Picture 4" descr="Screen Shot 2016-02-16 at 4.49.3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t="28863" r="54901" b="24197"/>
          <a:stretch/>
        </p:blipFill>
        <p:spPr>
          <a:xfrm>
            <a:off x="1103587" y="1091907"/>
            <a:ext cx="6936827" cy="511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-Karr">
  <a:themeElements>
    <a:clrScheme name="Karr theme">
      <a:dk1>
        <a:sysClr val="windowText" lastClr="000000"/>
      </a:dk1>
      <a:lt1>
        <a:sysClr val="window" lastClr="FFFFFF"/>
      </a:lt1>
      <a:dk2>
        <a:srgbClr val="000000"/>
      </a:dk2>
      <a:lt2>
        <a:srgbClr val="D8D8D8"/>
      </a:lt2>
      <a:accent1>
        <a:srgbClr val="000000"/>
      </a:accent1>
      <a:accent2>
        <a:srgbClr val="FF0000"/>
      </a:accent2>
      <a:accent3>
        <a:srgbClr val="00B0F0"/>
      </a:accent3>
      <a:accent4>
        <a:srgbClr val="92D050"/>
      </a:accent4>
      <a:accent5>
        <a:srgbClr val="F79646"/>
      </a:accent5>
      <a:accent6>
        <a:srgbClr val="8064A2"/>
      </a:accent6>
      <a:hlink>
        <a:srgbClr val="000000"/>
      </a:hlink>
      <a:folHlink>
        <a:srgbClr val="000000"/>
      </a:folHlink>
    </a:clrScheme>
    <a:fontScheme name="Sinai">
      <a:majorFont>
        <a:latin typeface="CMU Bright"/>
        <a:ea typeface=""/>
        <a:cs typeface=""/>
      </a:majorFont>
      <a:minorFont>
        <a:latin typeface="CMU Br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DEF"/>
        </a:solidFill>
        <a:ln>
          <a:noFill/>
        </a:ln>
      </a:spPr>
      <a:bodyPr rtlCol="0" anchor="ctr"/>
      <a:lstStyle>
        <a:defPPr algn="ctr">
          <a:defRPr sz="3600" b="1" dirty="0" smtClean="0">
            <a:solidFill>
              <a:schemeClr val="bg1"/>
            </a:solidFill>
            <a:latin typeface="CMU Bright" panose="02000603000000000000" pitchFamily="2" charset="0"/>
            <a:ea typeface="CMU Bright" panose="02000603000000000000" pitchFamily="2" charset="0"/>
            <a:cs typeface="CMU Bright" panose="02000603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template-Karr</Template>
  <TotalTime>1326</TotalTime>
  <Words>2068</Words>
  <Application>Microsoft Office PowerPoint</Application>
  <PresentationFormat>On-screen Show (4:3)</PresentationFormat>
  <Paragraphs>598</Paragraphs>
  <Slides>55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template-Karr</vt:lpstr>
      <vt:lpstr>Whole-cell modeling</vt:lpstr>
      <vt:lpstr>Outline</vt:lpstr>
      <vt:lpstr>Introduction</vt:lpstr>
      <vt:lpstr>Motivation: Comprehensively  understand and manipulate cells</vt:lpstr>
      <vt:lpstr>Goals</vt:lpstr>
      <vt:lpstr>Approaches</vt:lpstr>
      <vt:lpstr>Data-based approaches: Bayesian models</vt:lpstr>
      <vt:lpstr>Phenomenological approaches: FBA</vt:lpstr>
      <vt:lpstr>Phenomenological approaches: PROM</vt:lpstr>
      <vt:lpstr>Mechanistic approaches: Coarse-grained MD</vt:lpstr>
      <vt:lpstr>Mechanistic modeling formalisms</vt:lpstr>
      <vt:lpstr>Multi-algorithm modeling</vt:lpstr>
      <vt:lpstr>Synonyms</vt:lpstr>
      <vt:lpstr>Advantages of multi-algorithm models</vt:lpstr>
      <vt:lpstr>WC modeling building</vt:lpstr>
      <vt:lpstr>Model consistency</vt:lpstr>
      <vt:lpstr>Reproducibility</vt:lpstr>
      <vt:lpstr>Multi-algorithm simulation</vt:lpstr>
      <vt:lpstr>Multi-algorithm simulation</vt:lpstr>
      <vt:lpstr>Concurrent submodel integration</vt:lpstr>
      <vt:lpstr>Approximate simulation</vt:lpstr>
      <vt:lpstr>Submodel execution order</vt:lpstr>
      <vt:lpstr>Exact simulation</vt:lpstr>
      <vt:lpstr>Exact simulation</vt:lpstr>
      <vt:lpstr>Parameter estimation</vt:lpstr>
      <vt:lpstr>Cell theory provides periodic boundary constraint</vt:lpstr>
      <vt:lpstr>Cell theory provides periodic boundary constraint</vt:lpstr>
      <vt:lpstr>Verification</vt:lpstr>
      <vt:lpstr>Software engineering</vt:lpstr>
      <vt:lpstr>Exercises</vt:lpstr>
      <vt:lpstr>Exercises</vt:lpstr>
      <vt:lpstr>Physiology</vt:lpstr>
      <vt:lpstr>Submodels</vt:lpstr>
      <vt:lpstr>Metabolism submodel</vt:lpstr>
      <vt:lpstr>Non-metabolic submodels</vt:lpstr>
      <vt:lpstr>Species</vt:lpstr>
      <vt:lpstr>Rate laws</vt:lpstr>
      <vt:lpstr>Files</vt:lpstr>
      <vt:lpstr>Implementation: Classes</vt:lpstr>
      <vt:lpstr>Implementation: Methods</vt:lpstr>
      <vt:lpstr>Implementation: Cell state</vt:lpstr>
      <vt:lpstr>Implementation: Methods</vt:lpstr>
      <vt:lpstr>Exercise 1: Building models from data</vt:lpstr>
      <vt:lpstr>Exercise 2: Aligning submodels </vt:lpstr>
      <vt:lpstr>Rate parameters</vt:lpstr>
      <vt:lpstr>Rate parameters</vt:lpstr>
      <vt:lpstr>Metabolism production</vt:lpstr>
      <vt:lpstr>Exercise 3: Multi-algorithm simulation</vt:lpstr>
      <vt:lpstr>Psuedocode</vt:lpstr>
      <vt:lpstr>Exercise 4: Testing submodels </vt:lpstr>
      <vt:lpstr>Pseudocode</vt:lpstr>
      <vt:lpstr>Exercise 5: Best practices</vt:lpstr>
      <vt:lpstr>Summary</vt:lpstr>
      <vt:lpstr>Acknowledgements</vt:lpstr>
      <vt:lpstr>Feedback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Multi-algorithm modeling</dc:title>
  <dc:creator>Jonathan Karr</dc:creator>
  <cp:lastModifiedBy>Jonathan Karr</cp:lastModifiedBy>
  <cp:revision>52</cp:revision>
  <dcterms:created xsi:type="dcterms:W3CDTF">2016-03-15T23:36:30Z</dcterms:created>
  <dcterms:modified xsi:type="dcterms:W3CDTF">2016-04-02T13:26:46Z</dcterms:modified>
</cp:coreProperties>
</file>